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9" r:id="rId1"/>
  </p:sldMasterIdLst>
  <p:notesMasterIdLst>
    <p:notesMasterId r:id="rId26"/>
  </p:notesMasterIdLst>
  <p:sldIdLst>
    <p:sldId id="256" r:id="rId2"/>
    <p:sldId id="279" r:id="rId3"/>
    <p:sldId id="396" r:id="rId4"/>
    <p:sldId id="282" r:id="rId5"/>
    <p:sldId id="372" r:id="rId6"/>
    <p:sldId id="393" r:id="rId7"/>
    <p:sldId id="376" r:id="rId8"/>
    <p:sldId id="378" r:id="rId9"/>
    <p:sldId id="394" r:id="rId10"/>
    <p:sldId id="379" r:id="rId11"/>
    <p:sldId id="389" r:id="rId12"/>
    <p:sldId id="385" r:id="rId13"/>
    <p:sldId id="377" r:id="rId14"/>
    <p:sldId id="386" r:id="rId15"/>
    <p:sldId id="293" r:id="rId16"/>
    <p:sldId id="380" r:id="rId17"/>
    <p:sldId id="391" r:id="rId18"/>
    <p:sldId id="296" r:id="rId19"/>
    <p:sldId id="395" r:id="rId20"/>
    <p:sldId id="363" r:id="rId21"/>
    <p:sldId id="299" r:id="rId22"/>
    <p:sldId id="390" r:id="rId23"/>
    <p:sldId id="388" r:id="rId24"/>
    <p:sldId id="301" r:id="rId25"/>
  </p:sldIdLst>
  <p:sldSz cx="9144000" cy="6858000" type="screen4x3"/>
  <p:notesSz cx="6858000" cy="9144000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MS Gothic" pitchFamily="49" charset="-128"/>
        <a:cs typeface="+mn-cs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MS Gothic" pitchFamily="49" charset="-128"/>
        <a:cs typeface="+mn-cs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MS Gothic" pitchFamily="49" charset="-128"/>
        <a:cs typeface="+mn-cs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MS Gothic" pitchFamily="49" charset="-128"/>
        <a:cs typeface="+mn-cs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MS Gothic" pitchFamily="49" charset="-128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charset="0"/>
        <a:ea typeface="MS Gothic" pitchFamily="49" charset="-128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charset="0"/>
        <a:ea typeface="MS Gothic" pitchFamily="49" charset="-128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charset="0"/>
        <a:ea typeface="MS Gothic" pitchFamily="49" charset="-128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charset="0"/>
        <a:ea typeface="MS Gothic" pitchFamily="49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FF0066"/>
    <a:srgbClr val="A50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2C8C85-51F0-491E-9774-3900AFEF0FD7}" styleName="Светлый стиль 2 -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68D230F3-CF80-4859-8CE7-A43EE81993B5}" styleName="Светлый стиль 1 -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308" autoAdjust="0"/>
    <p:restoredTop sz="94364" autoAdjust="0"/>
  </p:normalViewPr>
  <p:slideViewPr>
    <p:cSldViewPr>
      <p:cViewPr varScale="1">
        <p:scale>
          <a:sx n="86" d="100"/>
          <a:sy n="86" d="100"/>
        </p:scale>
        <p:origin x="1368" y="53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360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altLang="ru-RU"/>
          </a:p>
        </p:txBody>
      </p:sp>
      <p:sp>
        <p:nvSpPr>
          <p:cNvPr id="2051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altLang="ru-RU"/>
          </a:p>
        </p:txBody>
      </p:sp>
      <p:sp>
        <p:nvSpPr>
          <p:cNvPr id="2052" name="AutoShape 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altLang="ru-RU"/>
          </a:p>
        </p:txBody>
      </p:sp>
      <p:sp>
        <p:nvSpPr>
          <p:cNvPr id="2053" name="AutoShape 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altLang="ru-RU"/>
          </a:p>
        </p:txBody>
      </p:sp>
      <p:sp>
        <p:nvSpPr>
          <p:cNvPr id="2054" name="AutoShape 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altLang="ru-RU"/>
          </a:p>
        </p:txBody>
      </p:sp>
      <p:sp>
        <p:nvSpPr>
          <p:cNvPr id="2055" name="AutoShape 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altLang="ru-RU"/>
          </a:p>
        </p:txBody>
      </p:sp>
      <p:sp>
        <p:nvSpPr>
          <p:cNvPr id="2056" name="AutoShape 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altLang="ru-RU"/>
          </a:p>
        </p:txBody>
      </p:sp>
      <p:sp>
        <p:nvSpPr>
          <p:cNvPr id="2057" name="Rectangle 8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5700" y="933450"/>
            <a:ext cx="4341813" cy="3351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sp>
      <p:sp>
        <p:nvSpPr>
          <p:cNvPr id="6153" name="Rectangle 9"/>
          <p:cNvSpPr>
            <a:spLocks noGrp="1" noChangeArrowheads="1"/>
          </p:cNvSpPr>
          <p:nvPr>
            <p:ph type="body"/>
          </p:nvPr>
        </p:nvSpPr>
        <p:spPr bwMode="auto">
          <a:xfrm>
            <a:off x="1031875" y="4624388"/>
            <a:ext cx="4595813" cy="372268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altLang="ru-RU" noProof="0"/>
          </a:p>
        </p:txBody>
      </p:sp>
    </p:spTree>
    <p:extLst>
      <p:ext uri="{BB962C8B-B14F-4D97-AF65-F5344CB8AC3E}">
        <p14:creationId xmlns:p14="http://schemas.microsoft.com/office/powerpoint/2010/main" val="420410797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1"/>
          <p:cNvSpPr txBox="1">
            <a:spLocks noChangeArrowheads="1"/>
          </p:cNvSpPr>
          <p:nvPr/>
        </p:nvSpPr>
        <p:spPr bwMode="auto">
          <a:xfrm>
            <a:off x="1143000" y="677863"/>
            <a:ext cx="4572000" cy="344487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altLang="ru-RU"/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body"/>
          </p:nvPr>
        </p:nvSpPr>
        <p:spPr>
          <a:xfrm>
            <a:off x="1031875" y="4624388"/>
            <a:ext cx="4597400" cy="3724275"/>
          </a:xfrm>
          <a:noFill/>
        </p:spPr>
        <p:txBody>
          <a:bodyPr wrap="none" anchor="ctr"/>
          <a:lstStyle/>
          <a:p>
            <a:endParaRPr lang="ru-RU" altLang="ru-RU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73147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2200" y="933450"/>
            <a:ext cx="4476750" cy="33591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024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31875" y="4624388"/>
            <a:ext cx="4597400" cy="3724275"/>
          </a:xfrm>
          <a:noFill/>
        </p:spPr>
        <p:txBody>
          <a:bodyPr wrap="none" anchor="ctr"/>
          <a:lstStyle/>
          <a:p>
            <a:endParaRPr lang="ru-RU" altLang="ru-RU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14253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93788" y="933450"/>
            <a:ext cx="4465637" cy="335121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31748" name="Номер слайда 3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392CF30-A2A8-417C-B6BD-5F77A63F7C0A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93788" y="933450"/>
            <a:ext cx="4465637" cy="335121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31748" name="Номер слайда 3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392CF30-A2A8-417C-B6BD-5F77A63F7C0A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2200" y="933450"/>
            <a:ext cx="4476750" cy="33591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277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31875" y="4624388"/>
            <a:ext cx="4597400" cy="3724275"/>
          </a:xfrm>
          <a:noFill/>
        </p:spPr>
        <p:txBody>
          <a:bodyPr wrap="none" anchor="ctr"/>
          <a:lstStyle/>
          <a:p>
            <a:endParaRPr lang="ru-RU" altLang="ru-RU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11061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2200" y="933450"/>
            <a:ext cx="4476750" cy="33591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915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31875" y="4624388"/>
            <a:ext cx="4597400" cy="3724275"/>
          </a:xfrm>
          <a:noFill/>
        </p:spPr>
        <p:txBody>
          <a:bodyPr wrap="none" anchor="ctr"/>
          <a:lstStyle/>
          <a:p>
            <a:endParaRPr lang="ru-RU" altLang="ru-RU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28935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2200" y="933450"/>
            <a:ext cx="4476750" cy="33591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915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31875" y="4624388"/>
            <a:ext cx="4597400" cy="3724275"/>
          </a:xfrm>
          <a:noFill/>
        </p:spPr>
        <p:txBody>
          <a:bodyPr wrap="none" anchor="ctr"/>
          <a:lstStyle/>
          <a:p>
            <a:endParaRPr lang="ru-RU" altLang="ru-RU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65030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2200" y="933450"/>
            <a:ext cx="4476750" cy="33591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915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31875" y="4624388"/>
            <a:ext cx="4597400" cy="3724275"/>
          </a:xfrm>
          <a:noFill/>
        </p:spPr>
        <p:txBody>
          <a:bodyPr wrap="none" anchor="ctr"/>
          <a:lstStyle/>
          <a:p>
            <a:endParaRPr lang="ru-RU" altLang="ru-RU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99407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2200" y="933450"/>
            <a:ext cx="4476750" cy="33591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5325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31875" y="4624388"/>
            <a:ext cx="4597400" cy="3724275"/>
          </a:xfrm>
          <a:noFill/>
        </p:spPr>
        <p:txBody>
          <a:bodyPr wrap="none" anchor="ctr"/>
          <a:lstStyle/>
          <a:p>
            <a:endParaRPr lang="ru-RU" altLang="ru-RU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63437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139700"/>
            <a:ext cx="1946275" cy="62738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71513" y="139700"/>
            <a:ext cx="5691187" cy="62738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1513" y="139700"/>
            <a:ext cx="7789862" cy="1868488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3D97B0-601E-453B-A6EC-374FB79873F7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71513" y="1906588"/>
            <a:ext cx="3817937" cy="4506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1850" y="1906588"/>
            <a:ext cx="3819525" cy="4506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BE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1"/>
          <p:cNvSpPr>
            <a:spLocks noChangeArrowheads="1"/>
          </p:cNvSpPr>
          <p:nvPr/>
        </p:nvSpPr>
        <p:spPr bwMode="auto">
          <a:xfrm>
            <a:off x="366713" y="1717675"/>
            <a:ext cx="8775700" cy="5140325"/>
          </a:xfrm>
          <a:prstGeom prst="roundRect">
            <a:avLst>
              <a:gd name="adj" fmla="val 28"/>
            </a:avLst>
          </a:prstGeom>
          <a:solidFill>
            <a:srgbClr val="DDDDDD"/>
          </a:solidFill>
          <a:ln w="9360">
            <a:solidFill>
              <a:srgbClr val="C0C0C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altLang="ru-RU"/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71513" y="139700"/>
            <a:ext cx="7789862" cy="18684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/>
              <a:t>Для правки текста заголовка щелкните мышью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1513" y="1906588"/>
            <a:ext cx="7789862" cy="45069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/>
              <a:t>Для правки структуры щелкните мышью</a:t>
            </a:r>
          </a:p>
          <a:p>
            <a:pPr lvl="1"/>
            <a:r>
              <a:rPr lang="en-GB" altLang="ru-RU"/>
              <a:t>Второй уровень структуры</a:t>
            </a:r>
          </a:p>
          <a:p>
            <a:pPr lvl="2"/>
            <a:r>
              <a:rPr lang="en-GB" altLang="ru-RU"/>
              <a:t>Третий уровень структуры</a:t>
            </a:r>
          </a:p>
          <a:p>
            <a:pPr lvl="3"/>
            <a:r>
              <a:rPr lang="en-GB" altLang="ru-RU"/>
              <a:t>Четвертый уровень структуры</a:t>
            </a:r>
          </a:p>
          <a:p>
            <a:pPr lvl="4"/>
            <a:r>
              <a:rPr lang="en-GB" altLang="ru-RU"/>
              <a:t>Пятый уровень структуры</a:t>
            </a:r>
          </a:p>
          <a:p>
            <a:pPr lvl="4"/>
            <a:r>
              <a:rPr lang="en-GB" altLang="ru-RU"/>
              <a:t>Шестой уровень структуры</a:t>
            </a:r>
          </a:p>
          <a:p>
            <a:pPr lvl="4"/>
            <a:r>
              <a:rPr lang="en-GB" altLang="ru-RU"/>
              <a:t>Седьмой уровень структуры</a:t>
            </a:r>
          </a:p>
          <a:p>
            <a:pPr lvl="4"/>
            <a:r>
              <a:rPr lang="en-GB" altLang="ru-RU"/>
              <a:t>Восьмой уровень структуры</a:t>
            </a:r>
          </a:p>
          <a:p>
            <a:pPr lvl="4"/>
            <a:r>
              <a:rPr lang="en-GB" altLang="ru-RU"/>
              <a:t>Девятый уровень структуры</a:t>
            </a:r>
          </a:p>
        </p:txBody>
      </p:sp>
      <p:sp>
        <p:nvSpPr>
          <p:cNvPr id="1029" name="AutoShape 4"/>
          <p:cNvSpPr>
            <a:spLocks noChangeArrowheads="1"/>
          </p:cNvSpPr>
          <p:nvPr/>
        </p:nvSpPr>
        <p:spPr bwMode="auto">
          <a:xfrm>
            <a:off x="0" y="0"/>
            <a:ext cx="165100" cy="833438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altLang="ru-RU"/>
          </a:p>
        </p:txBody>
      </p:sp>
      <p:sp>
        <p:nvSpPr>
          <p:cNvPr id="1030" name="AutoShape 5"/>
          <p:cNvSpPr>
            <a:spLocks noChangeArrowheads="1"/>
          </p:cNvSpPr>
          <p:nvPr/>
        </p:nvSpPr>
        <p:spPr bwMode="auto">
          <a:xfrm>
            <a:off x="0" y="2160588"/>
            <a:ext cx="165100" cy="833437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altLang="ru-RU"/>
          </a:p>
        </p:txBody>
      </p:sp>
      <p:sp>
        <p:nvSpPr>
          <p:cNvPr id="1031" name="AutoShape 6"/>
          <p:cNvSpPr>
            <a:spLocks noChangeArrowheads="1"/>
          </p:cNvSpPr>
          <p:nvPr/>
        </p:nvSpPr>
        <p:spPr bwMode="auto">
          <a:xfrm>
            <a:off x="0" y="1060450"/>
            <a:ext cx="165100" cy="833438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</p:sldLayoutIdLst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+mj-lt"/>
          <a:ea typeface="Lucida Sans Unicode" pitchFamily="34" charset="0"/>
          <a:cs typeface="+mj-cs"/>
        </a:defRPr>
      </a:lvl1pPr>
      <a:lvl2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4" charset="0"/>
          <a:cs typeface="Lucida Sans Unicode" pitchFamily="32" charset="0"/>
        </a:defRPr>
      </a:lvl2pPr>
      <a:lvl3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4" charset="0"/>
          <a:cs typeface="Lucida Sans Unicode" pitchFamily="32" charset="0"/>
        </a:defRPr>
      </a:lvl3pPr>
      <a:lvl4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4" charset="0"/>
          <a:cs typeface="Lucida Sans Unicode" pitchFamily="32" charset="0"/>
        </a:defRPr>
      </a:lvl4pPr>
      <a:lvl5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4" charset="0"/>
          <a:cs typeface="Lucida Sans Unicode" pitchFamily="32" charset="0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cs typeface="Lucida Sans Unicode" pitchFamily="32" charset="0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cs typeface="Lucida Sans Unicode" pitchFamily="32" charset="0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cs typeface="Lucida Sans Unicode" pitchFamily="32" charset="0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cs typeface="Lucida Sans Unicode" pitchFamily="32" charset="0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3200">
          <a:solidFill>
            <a:srgbClr val="000000"/>
          </a:solidFill>
          <a:latin typeface="+mn-lt"/>
          <a:ea typeface="Lucida Sans Unicode" pitchFamily="34" charset="0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800">
          <a:solidFill>
            <a:srgbClr val="000000"/>
          </a:solidFill>
          <a:latin typeface="+mn-lt"/>
          <a:ea typeface="Lucida Sans Unicode" pitchFamily="34" charset="0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2400">
          <a:solidFill>
            <a:srgbClr val="000000"/>
          </a:solidFill>
          <a:latin typeface="+mn-lt"/>
          <a:ea typeface="Lucida Sans Unicode" pitchFamily="34" charset="0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000">
          <a:solidFill>
            <a:srgbClr val="000000"/>
          </a:solidFill>
          <a:latin typeface="+mn-lt"/>
          <a:ea typeface="Lucida Sans Unicode" pitchFamily="34" charset="0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  <a:ea typeface="Lucida Sans Unicode" pitchFamily="34" charset="0"/>
          <a:cs typeface="+mn-cs"/>
        </a:defRPr>
      </a:lvl5pPr>
      <a:lvl6pPr marL="25146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6pPr>
      <a:lvl7pPr marL="29718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7pPr>
      <a:lvl8pPr marL="34290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8pPr>
      <a:lvl9pPr marL="38862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4.emf"/><Relationship Id="rId4" Type="http://schemas.openxmlformats.org/officeDocument/2006/relationships/oleObject" Target="../embeddings/oleObject1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11188" y="188913"/>
            <a:ext cx="8391525" cy="2500312"/>
          </a:xfrm>
        </p:spPr>
        <p:txBody>
          <a:bodyPr lIns="90000" tIns="46800" rIns="90000" bIns="46800"/>
          <a:lstStyle/>
          <a:p>
            <a:pPr eaLnBrk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br>
              <a:rPr lang="ru-RU" altLang="ru-RU" sz="3200" i="1" dirty="0">
                <a:solidFill>
                  <a:srgbClr val="CC0000"/>
                </a:solidFill>
              </a:rPr>
            </a:br>
            <a:br>
              <a:rPr lang="ru-RU" altLang="ru-RU" sz="4000" i="1" dirty="0">
                <a:solidFill>
                  <a:srgbClr val="CC0000"/>
                </a:solidFill>
              </a:rPr>
            </a:br>
            <a:br>
              <a:rPr lang="ru-RU" altLang="ru-RU" sz="4000" i="1" dirty="0">
                <a:solidFill>
                  <a:srgbClr val="CC0000"/>
                </a:solidFill>
              </a:rPr>
            </a:br>
            <a:r>
              <a:rPr lang="ru-RU" altLang="ru-RU" sz="2400" i="1" dirty="0">
                <a:solidFill>
                  <a:srgbClr val="CC0000"/>
                </a:solidFill>
              </a:rPr>
              <a:t>Министерство образования РМ</a:t>
            </a:r>
            <a:br>
              <a:rPr lang="ru-RU" altLang="ru-RU" sz="4000" i="1" dirty="0">
                <a:solidFill>
                  <a:srgbClr val="CC0000"/>
                </a:solidFill>
              </a:rPr>
            </a:br>
            <a:br>
              <a:rPr lang="ru-RU" altLang="ru-RU" sz="4000" i="1" dirty="0">
                <a:solidFill>
                  <a:srgbClr val="CC0000"/>
                </a:solidFill>
              </a:rPr>
            </a:br>
            <a:r>
              <a:rPr lang="ru-RU" altLang="ru-RU" sz="2800" i="1" dirty="0">
                <a:solidFill>
                  <a:srgbClr val="CC0000"/>
                </a:solidFill>
              </a:rPr>
              <a:t>Портфолио</a:t>
            </a:r>
            <a:r>
              <a:rPr lang="ru-RU" altLang="ru-RU" sz="2800" i="1" dirty="0">
                <a:solidFill>
                  <a:srgbClr val="000099"/>
                </a:solidFill>
              </a:rPr>
              <a:t> </a:t>
            </a:r>
            <a:br>
              <a:rPr lang="ru-RU" altLang="ru-RU" sz="2400" i="1" dirty="0">
                <a:solidFill>
                  <a:srgbClr val="000099"/>
                </a:solidFill>
              </a:rPr>
            </a:br>
            <a:br>
              <a:rPr lang="ru-RU" altLang="ru-RU" sz="2400" i="1" dirty="0">
                <a:solidFill>
                  <a:srgbClr val="000099"/>
                </a:solidFill>
              </a:rPr>
            </a:br>
            <a:r>
              <a:rPr lang="ru-RU" altLang="ru-RU" sz="2400" i="1" dirty="0" err="1">
                <a:solidFill>
                  <a:srgbClr val="000099"/>
                </a:solidFill>
              </a:rPr>
              <a:t>Семенкиной</a:t>
            </a:r>
            <a:r>
              <a:rPr lang="ru-RU" altLang="ru-RU" sz="2400" i="1" dirty="0">
                <a:solidFill>
                  <a:srgbClr val="000099"/>
                </a:solidFill>
              </a:rPr>
              <a:t> Татьяны Сергеевны,</a:t>
            </a:r>
            <a:br>
              <a:rPr lang="ru-RU" altLang="ru-RU" sz="2400" i="1" dirty="0">
                <a:solidFill>
                  <a:srgbClr val="000099"/>
                </a:solidFill>
              </a:rPr>
            </a:br>
            <a:r>
              <a:rPr lang="ru-RU" altLang="ru-RU" sz="2400" i="1" dirty="0">
                <a:solidFill>
                  <a:srgbClr val="000099"/>
                </a:solidFill>
              </a:rPr>
              <a:t>учителя русского языка и литературы</a:t>
            </a:r>
            <a:br>
              <a:rPr lang="ru-RU" altLang="ru-RU" sz="2400" i="1" dirty="0">
                <a:solidFill>
                  <a:srgbClr val="000099"/>
                </a:solidFill>
              </a:rPr>
            </a:br>
            <a:r>
              <a:rPr lang="ru-RU" altLang="ru-RU" sz="2400" i="1" dirty="0">
                <a:solidFill>
                  <a:srgbClr val="000099"/>
                </a:solidFill>
              </a:rPr>
              <a:t>МОУ «Средняя общеобразовательная школа №11» г.о.Саранск</a:t>
            </a:r>
            <a:br>
              <a:rPr lang="ru-RU" altLang="ru-RU" sz="2400" i="1" dirty="0">
                <a:solidFill>
                  <a:srgbClr val="000099"/>
                </a:solidFill>
              </a:rPr>
            </a:br>
            <a:r>
              <a:rPr lang="ru-RU" altLang="ru-RU" sz="2400" i="1" dirty="0">
                <a:solidFill>
                  <a:srgbClr val="000099"/>
                </a:solidFill>
              </a:rPr>
              <a:t> </a:t>
            </a:r>
            <a:br>
              <a:rPr lang="ru-RU" altLang="ru-RU" sz="2400" i="1" dirty="0">
                <a:solidFill>
                  <a:srgbClr val="000099"/>
                </a:solidFill>
              </a:rPr>
            </a:br>
            <a:br>
              <a:rPr lang="ru-RU" altLang="ru-RU" sz="2800" i="1" dirty="0">
                <a:solidFill>
                  <a:srgbClr val="000099"/>
                </a:solidFill>
              </a:rPr>
            </a:br>
            <a:endParaRPr lang="ru-RU" altLang="ru-RU" sz="2800" i="1" dirty="0">
              <a:solidFill>
                <a:srgbClr val="000099"/>
              </a:solidFill>
            </a:endParaRPr>
          </a:p>
        </p:txBody>
      </p:sp>
      <p:sp>
        <p:nvSpPr>
          <p:cNvPr id="3075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573088" y="3141663"/>
            <a:ext cx="8429625" cy="3143250"/>
          </a:xfrm>
        </p:spPr>
        <p:txBody>
          <a:bodyPr lIns="90000" tIns="46800" rIns="90000" bIns="46800"/>
          <a:lstStyle/>
          <a:p>
            <a:pPr marL="0" indent="0" eaLnBrk="1">
              <a:lnSpc>
                <a:spcPct val="80000"/>
              </a:lnSpc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000" b="1" dirty="0">
                <a:solidFill>
                  <a:srgbClr val="CC0000"/>
                </a:solidFill>
                <a:latin typeface="Times New Roman" pitchFamily="18" charset="0"/>
              </a:rPr>
              <a:t>Дата рождения: 26.02.1998</a:t>
            </a:r>
          </a:p>
          <a:p>
            <a:pPr marL="0" indent="0" eaLnBrk="1">
              <a:lnSpc>
                <a:spcPct val="80000"/>
              </a:lnSpc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sz="2000" b="1" dirty="0">
              <a:solidFill>
                <a:srgbClr val="CC0000"/>
              </a:solidFill>
              <a:latin typeface="Times New Roman" pitchFamily="18" charset="0"/>
            </a:endParaRPr>
          </a:p>
          <a:p>
            <a:pPr marL="0" indent="0" eaLnBrk="1">
              <a:lnSpc>
                <a:spcPct val="80000"/>
              </a:lnSpc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000" b="1" dirty="0">
                <a:solidFill>
                  <a:srgbClr val="CC0000"/>
                </a:solidFill>
                <a:latin typeface="Times New Roman" pitchFamily="18" charset="0"/>
              </a:rPr>
              <a:t>Профессиональное образование: учитель русского языка и литературы, МГПИ  им. М. Е. </a:t>
            </a:r>
            <a:r>
              <a:rPr lang="ru-RU" altLang="ru-RU" sz="2000" b="1" dirty="0" err="1">
                <a:solidFill>
                  <a:srgbClr val="CC0000"/>
                </a:solidFill>
                <a:latin typeface="Times New Roman" pitchFamily="18" charset="0"/>
              </a:rPr>
              <a:t>Евсевьева</a:t>
            </a:r>
            <a:r>
              <a:rPr lang="ru-RU" altLang="ru-RU" sz="2000" b="1" dirty="0">
                <a:solidFill>
                  <a:srgbClr val="CC0000"/>
                </a:solidFill>
                <a:latin typeface="Times New Roman" pitchFamily="18" charset="0"/>
              </a:rPr>
              <a:t>, № 101324 6308632,  дата выдачи </a:t>
            </a:r>
            <a:r>
              <a:rPr lang="ru-RU" altLang="ru-RU" sz="2000" b="1" dirty="0">
                <a:solidFill>
                  <a:srgbClr val="CC0000"/>
                </a:solidFill>
                <a:latin typeface="Times New Roman" pitchFamily="16" charset="0"/>
              </a:rPr>
              <a:t>27.06.2022 </a:t>
            </a:r>
            <a:r>
              <a:rPr lang="ru-RU" altLang="ru-RU" sz="2000" b="1" dirty="0">
                <a:solidFill>
                  <a:srgbClr val="CC0000"/>
                </a:solidFill>
                <a:latin typeface="Times New Roman" pitchFamily="18" charset="0"/>
              </a:rPr>
              <a:t>г. 	</a:t>
            </a:r>
          </a:p>
          <a:p>
            <a:pPr marL="0" indent="0" eaLnBrk="1">
              <a:lnSpc>
                <a:spcPct val="80000"/>
              </a:lnSpc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sz="2000" b="1" dirty="0">
              <a:solidFill>
                <a:srgbClr val="CC0000"/>
              </a:solidFill>
              <a:latin typeface="Times New Roman" pitchFamily="18" charset="0"/>
            </a:endParaRPr>
          </a:p>
          <a:p>
            <a:pPr marL="0" indent="0" eaLnBrk="1">
              <a:lnSpc>
                <a:spcPct val="80000"/>
              </a:lnSpc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000" b="1" dirty="0">
                <a:solidFill>
                  <a:srgbClr val="CC0000"/>
                </a:solidFill>
                <a:latin typeface="Times New Roman" pitchFamily="18" charset="0"/>
              </a:rPr>
              <a:t>Стаж педагогической работы (по специальности): 3 года</a:t>
            </a:r>
          </a:p>
          <a:p>
            <a:pPr marL="0" indent="0" eaLnBrk="1">
              <a:lnSpc>
                <a:spcPct val="80000"/>
              </a:lnSpc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000" b="1" dirty="0">
                <a:solidFill>
                  <a:srgbClr val="CC0000"/>
                </a:solidFill>
                <a:latin typeface="Times New Roman" pitchFamily="18" charset="0"/>
              </a:rPr>
              <a:t>Общий трудовой стаж: 3 года									</a:t>
            </a:r>
          </a:p>
          <a:p>
            <a:pPr marL="0" indent="0" eaLnBrk="1">
              <a:lnSpc>
                <a:spcPct val="80000"/>
              </a:lnSpc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sz="2000" b="1" dirty="0">
              <a:solidFill>
                <a:srgbClr val="CC0000"/>
              </a:solidFill>
              <a:latin typeface="Times New Roman" pitchFamily="18" charset="0"/>
            </a:endParaRPr>
          </a:p>
          <a:p>
            <a:pPr marL="0" indent="0" eaLnBrk="1">
              <a:lnSpc>
                <a:spcPct val="80000"/>
              </a:lnSpc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000" b="1" dirty="0">
                <a:solidFill>
                  <a:srgbClr val="CC0000"/>
                </a:solidFill>
                <a:latin typeface="Times New Roman" pitchFamily="18" charset="0"/>
              </a:rPr>
              <a:t>Наличие квалификационной категории: нет	</a:t>
            </a:r>
          </a:p>
          <a:p>
            <a:pPr marL="0" indent="0" eaLnBrk="1">
              <a:lnSpc>
                <a:spcPct val="80000"/>
              </a:lnSpc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000" b="1" dirty="0">
                <a:solidFill>
                  <a:srgbClr val="CC0000"/>
                </a:solidFill>
                <a:latin typeface="Times New Roman" pitchFamily="18" charset="0"/>
              </a:rPr>
              <a:t>																</a:t>
            </a:r>
          </a:p>
          <a:p>
            <a:pPr marL="0" indent="0" eaLnBrk="1">
              <a:lnSpc>
                <a:spcPct val="80000"/>
              </a:lnSpc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000" b="1" dirty="0">
                <a:solidFill>
                  <a:srgbClr val="CC0000"/>
                </a:solidFill>
                <a:latin typeface="Times New Roman" pitchFamily="18" charset="0"/>
              </a:rPr>
              <a:t>Звание: нет		</a:t>
            </a:r>
            <a:r>
              <a:rPr lang="ru-RU" altLang="ru-RU" sz="1800" b="1" dirty="0">
                <a:solidFill>
                  <a:srgbClr val="CC0000"/>
                </a:solidFill>
                <a:latin typeface="Times New Roman" pitchFamily="18" charset="0"/>
              </a:rPr>
              <a:t>						</a:t>
            </a:r>
            <a:r>
              <a:rPr lang="ru-RU" altLang="ru-RU" sz="1800" b="1" dirty="0">
                <a:solidFill>
                  <a:srgbClr val="B80047"/>
                </a:solidFill>
                <a:latin typeface="Times New Roman" pitchFamily="18" charset="0"/>
              </a:rPr>
              <a:t>								</a:t>
            </a:r>
            <a:endParaRPr lang="ru-RU" altLang="ru-RU" sz="1800" b="1" dirty="0">
              <a:solidFill>
                <a:srgbClr val="2D2DB9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2607" name="Group 95"/>
          <p:cNvGraphicFramePr>
            <a:graphicFrameLocks noGrp="1"/>
          </p:cNvGraphicFramePr>
          <p:nvPr>
            <p:ph/>
            <p:extLst>
              <p:ext uri="{D42A27DB-BD31-4B8C-83A1-F6EECF244321}">
                <p14:modId xmlns:p14="http://schemas.microsoft.com/office/powerpoint/2010/main" val="2706103456"/>
              </p:ext>
            </p:extLst>
          </p:nvPr>
        </p:nvGraphicFramePr>
        <p:xfrm>
          <a:off x="323527" y="900288"/>
          <a:ext cx="8678863" cy="3464815"/>
        </p:xfrm>
        <a:graphic>
          <a:graphicData uri="http://schemas.openxmlformats.org/drawingml/2006/table">
            <a:tbl>
              <a:tblPr/>
              <a:tblGrid>
                <a:gridCol w="67866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922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53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Название публикации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FF">
                        <a:alpha val="6392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1" dirty="0">
                          <a:latin typeface="Times New Roman" pitchFamily="18" charset="0"/>
                          <a:cs typeface="Times New Roman" pitchFamily="18" charset="0"/>
                        </a:rPr>
                        <a:t>Уровень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FF">
                        <a:alpha val="63921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44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«Особенности изучения типов подчинительной связи в словосочетаниях на примере рассказов А. П. Чехова»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>
                        <a:alpha val="6392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сети Интернет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>
                        <a:alpha val="63921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44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Место филологического романа в системе изучения Биографии писателя.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>
                        <a:alpha val="6392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Всероссийский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>
                        <a:alpha val="63921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8059003"/>
                  </a:ext>
                </a:extLst>
              </a:tr>
              <a:tr h="7544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Урок-квест по изучению биографии М. Горького (роман П. Басинского «Горький: страсти по Максиму»)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>
                        <a:alpha val="6392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Международный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>
                        <a:alpha val="63921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5599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Урок-диспут по изучению биографии Л. Н. Толстого (роман П. Басинского «Лев Толстой: бегство из рая»)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>
                        <a:alpha val="6392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Международный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>
                        <a:alpha val="63921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Скругленный прямоугольник 4"/>
          <p:cNvSpPr/>
          <p:nvPr/>
        </p:nvSpPr>
        <p:spPr>
          <a:xfrm>
            <a:off x="0" y="6643688"/>
            <a:ext cx="785813" cy="214312"/>
          </a:xfrm>
          <a:prstGeom prst="roundRect">
            <a:avLst/>
          </a:prstGeom>
          <a:solidFill>
            <a:srgbClr val="000099"/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7352133"/>
              </p:ext>
            </p:extLst>
          </p:nvPr>
        </p:nvGraphicFramePr>
        <p:xfrm>
          <a:off x="323527" y="4359384"/>
          <a:ext cx="8678863" cy="365760"/>
        </p:xfrm>
        <a:graphic>
          <a:graphicData uri="http://schemas.openxmlformats.org/drawingml/2006/table">
            <a:tbl>
              <a:tblPr/>
              <a:tblGrid>
                <a:gridCol w="67866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922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00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>
                        <a:alpha val="6392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 статьи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>
                        <a:alpha val="63921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" name="Rectangle 1"/>
          <p:cNvSpPr txBox="1">
            <a:spLocks noChangeArrowheads="1"/>
          </p:cNvSpPr>
          <p:nvPr/>
        </p:nvSpPr>
        <p:spPr bwMode="auto">
          <a:xfrm>
            <a:off x="755576" y="116632"/>
            <a:ext cx="7797800" cy="10842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altLang="ru-RU" sz="2800" b="1" kern="0" dirty="0">
                <a:solidFill>
                  <a:srgbClr val="262699"/>
                </a:solidFill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7</a:t>
            </a:r>
            <a:r>
              <a:rPr kumimoji="0" lang="ru-RU" alt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262699"/>
                </a:solidFill>
                <a:effectLst/>
                <a:uLnTx/>
                <a:uFillTx/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. Наличие</a:t>
            </a:r>
            <a:r>
              <a:rPr kumimoji="0" lang="ru-RU" altLang="ru-RU" sz="2800" b="1" i="0" u="none" strike="noStrike" kern="0" cap="none" spc="0" normalizeH="0" noProof="0" dirty="0">
                <a:ln>
                  <a:noFill/>
                </a:ln>
                <a:solidFill>
                  <a:srgbClr val="262699"/>
                </a:solidFill>
                <a:effectLst/>
                <a:uLnTx/>
                <a:uFillTx/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 публикаций </a:t>
            </a:r>
            <a:endParaRPr kumimoji="0" lang="ru-RU" altLang="ru-RU" sz="2800" b="1" i="1" u="none" strike="noStrike" kern="0" cap="none" spc="0" normalizeH="0" baseline="0" noProof="0" dirty="0">
              <a:ln>
                <a:noFill/>
              </a:ln>
              <a:solidFill>
                <a:srgbClr val="262699"/>
              </a:solidFill>
              <a:effectLst/>
              <a:uLnTx/>
              <a:uFillTx/>
              <a:latin typeface="Times New Roman" pitchFamily="18" charset="0"/>
              <a:ea typeface="Lucida Sans Unicode" pitchFamily="34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A3D17E73-479D-4079-8EFD-70542584B941}"/>
              </a:ext>
            </a:extLst>
          </p:cNvPr>
          <p:cNvPicPr>
            <a:picLocks noGrp="1" noChangeAspect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948" y="274638"/>
            <a:ext cx="4140104" cy="5851525"/>
          </a:xfrm>
        </p:spPr>
      </p:pic>
    </p:spTree>
    <p:extLst>
      <p:ext uri="{BB962C8B-B14F-4D97-AF65-F5344CB8AC3E}">
        <p14:creationId xmlns:p14="http://schemas.microsoft.com/office/powerpoint/2010/main" val="2812320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9A6AD948-0851-4094-86B2-3CCD0E898BF2}"/>
              </a:ext>
            </a:extLst>
          </p:cNvPr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872715"/>
            <a:ext cx="3623135" cy="5112568"/>
          </a:xfr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894B443-FD2E-447A-84A7-8DEB2BE5CD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102581"/>
            <a:ext cx="4717189" cy="6652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2922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5A8F981-F829-4E03-80AA-0A2E0E23EE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268760"/>
            <a:ext cx="4018213" cy="388843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AA3D2CC-5FB9-40EE-BC2E-348A25F01F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0253" y="548680"/>
            <a:ext cx="4018213" cy="5637202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C494E38E-9203-4416-9C69-0D459B4EEF51}"/>
              </a:ext>
            </a:extLst>
          </p:cNvPr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68" y="503237"/>
            <a:ext cx="3381176" cy="4725963"/>
          </a:xfr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07D70A8-2BE7-4735-BDCF-80B3BE6C03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117823"/>
            <a:ext cx="4717189" cy="6622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5468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395288" y="0"/>
            <a:ext cx="8748712" cy="1773238"/>
          </a:xfrm>
        </p:spPr>
        <p:txBody>
          <a:bodyPr/>
          <a:lstStyle/>
          <a:p>
            <a:pPr eaLnBrk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800">
                <a:solidFill>
                  <a:srgbClr val="262699"/>
                </a:solidFill>
                <a:latin typeface="Times New Roman" pitchFamily="18" charset="0"/>
                <a:cs typeface="Times New Roman" pitchFamily="18" charset="0"/>
              </a:rPr>
              <a:t>9.</a:t>
            </a:r>
            <a:r>
              <a:rPr lang="ru-RU" altLang="ru-RU" sz="2800" i="1">
                <a:solidFill>
                  <a:srgbClr val="2626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800">
                <a:solidFill>
                  <a:srgbClr val="262699"/>
                </a:solidFill>
                <a:latin typeface="Times New Roman" pitchFamily="18" charset="0"/>
                <a:cs typeface="Times New Roman" pitchFamily="18" charset="0"/>
              </a:rPr>
              <a:t>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(очно) и т.д. </a:t>
            </a:r>
            <a:endParaRPr lang="ru-RU" altLang="ru-RU" sz="2800" i="1">
              <a:solidFill>
                <a:srgbClr val="2626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5"/>
          <p:cNvGraphicFramePr>
            <a:graphicFrameLocks noGrp="1"/>
          </p:cNvGraphicFramePr>
          <p:nvPr>
            <p:ph/>
            <p:extLst>
              <p:ext uri="{D42A27DB-BD31-4B8C-83A1-F6EECF244321}">
                <p14:modId xmlns:p14="http://schemas.microsoft.com/office/powerpoint/2010/main" val="457038396"/>
              </p:ext>
            </p:extLst>
          </p:nvPr>
        </p:nvGraphicFramePr>
        <p:xfrm>
          <a:off x="417714" y="1773238"/>
          <a:ext cx="8515353" cy="44805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91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804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148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287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1800" b="1" dirty="0"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</a:p>
                  </a:txBody>
                  <a:tcP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1" dirty="0">
                          <a:latin typeface="Times New Roman" pitchFamily="18" charset="0"/>
                          <a:cs typeface="Times New Roman" pitchFamily="18" charset="0"/>
                        </a:rPr>
                        <a:t>Уровень</a:t>
                      </a:r>
                    </a:p>
                  </a:txBody>
                  <a:tcP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Тема выступления</a:t>
                      </a:r>
                    </a:p>
                    <a:p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1" dirty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>
                    <a:solidFill>
                      <a:srgbClr val="CC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1.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Образовательной организации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«</a:t>
                      </a:r>
                      <a:r>
                        <a:rPr kumimoji="0" lang="ru-RU" sz="18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Разнообразные психолого-педагогические технологии, используемые на уроках русского языка и литературы»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3104057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2.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Образовательной организации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«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Инновационные образовательные технологии, используемые на уроках литературы по изучению биографии писателя»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</a:p>
                    <a:p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3.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Республиканский уровень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«Квест-игра как одна форм изучения биографии М. Горького на уроке литературы в 11 классе (на материале романа П. Басинского «Горький: страсти по Максиму)</a:t>
                      </a:r>
                      <a:r>
                        <a:rPr lang="ru-RU" sz="1800" baseline="0" dirty="0"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8967282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724002" y="476672"/>
            <a:ext cx="4437882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Республиканский уровень</a:t>
            </a: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476672"/>
            <a:ext cx="4176464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rgbClr val="002060"/>
                </a:solidFill>
              </a:rPr>
              <a:t>Уровень образовательной организации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CA75F0B-96B0-42A9-B0F3-FBBD3ACCC7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0330" y="1772815"/>
            <a:ext cx="3504903" cy="4860635"/>
          </a:xfrm>
          <a:prstGeom prst="rect">
            <a:avLst/>
          </a:prstGeom>
        </p:spPr>
      </p:pic>
      <p:pic>
        <p:nvPicPr>
          <p:cNvPr id="6145" name="Picture 1" descr="D:\Аттестация\сканы справок\доклады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-103175" y="2460573"/>
            <a:ext cx="4921193" cy="34290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95536" y="1412776"/>
            <a:ext cx="4024115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Всероссийский уровень</a:t>
            </a:r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5275C5E-2E95-4222-B6C8-3E7F6781BA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351" y="848868"/>
            <a:ext cx="4144425" cy="5861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9057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Заголовок 1"/>
          <p:cNvSpPr>
            <a:spLocks noGrp="1"/>
          </p:cNvSpPr>
          <p:nvPr>
            <p:ph type="title"/>
          </p:nvPr>
        </p:nvSpPr>
        <p:spPr>
          <a:xfrm>
            <a:off x="671513" y="139700"/>
            <a:ext cx="7789862" cy="1560513"/>
          </a:xfrm>
        </p:spPr>
        <p:txBody>
          <a:bodyPr/>
          <a:lstStyle/>
          <a:p>
            <a:r>
              <a:rPr lang="ru-RU" altLang="ru-RU" sz="2800">
                <a:solidFill>
                  <a:srgbClr val="262699"/>
                </a:solidFill>
                <a:latin typeface="Times New Roman" pitchFamily="18" charset="0"/>
                <a:cs typeface="Times New Roman" pitchFamily="18" charset="0"/>
              </a:rPr>
              <a:t>10. Проведение открытых уроков,</a:t>
            </a:r>
            <a:br>
              <a:rPr lang="ru-RU" altLang="ru-RU" sz="2800">
                <a:solidFill>
                  <a:srgbClr val="2626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800">
                <a:solidFill>
                  <a:srgbClr val="262699"/>
                </a:solidFill>
                <a:latin typeface="Times New Roman" pitchFamily="18" charset="0"/>
                <a:cs typeface="Times New Roman" pitchFamily="18" charset="0"/>
              </a:rPr>
              <a:t> мастер-классов, мероприятий (очно)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4163249"/>
              </p:ext>
            </p:extLst>
          </p:nvPr>
        </p:nvGraphicFramePr>
        <p:xfrm>
          <a:off x="467544" y="1772816"/>
          <a:ext cx="8499351" cy="3108960"/>
        </p:xfrm>
        <a:graphic>
          <a:graphicData uri="http://schemas.openxmlformats.org/drawingml/2006/table">
            <a:tbl>
              <a:tblPr/>
              <a:tblGrid>
                <a:gridCol w="4320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7956">
                  <a:extLst>
                    <a:ext uri="{9D8B030D-6E8A-4147-A177-3AD203B41FA5}">
                      <a16:colId xmlns:a16="http://schemas.microsoft.com/office/drawing/2014/main" val="2705436390"/>
                    </a:ext>
                  </a:extLst>
                </a:gridCol>
                <a:gridCol w="18704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957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4316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143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</a:p>
                  </a:txBody>
                  <a:tcPr marL="67525" marR="6752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Название </a:t>
                      </a:r>
                      <a:endParaRPr kumimoji="0" 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7525" marR="6752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Уровень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7525" marR="6752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Тема урока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7525" marR="6752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Дата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7525" marR="6752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41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7525" marR="6752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Открытый урок по литературе в 6В классе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7525" marR="6752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Образовательной организации</a:t>
                      </a:r>
                    </a:p>
                  </a:txBody>
                  <a:tcPr marL="67525" marR="6752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Нравственные уроки в рассказе В. Г. Распутина «Уроки французского»</a:t>
                      </a:r>
                    </a:p>
                  </a:txBody>
                  <a:tcPr marL="67525" marR="6752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08.04.22</a:t>
                      </a:r>
                    </a:p>
                  </a:txBody>
                  <a:tcPr marL="67525" marR="6752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35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67525" marR="6752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Открытый урок по литературе в 7В классе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7525" marR="6752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Образовательной организации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7525" marR="6752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Урок-размышление на тему: «В жизни всегда есть место подвигу» (по рассказу М. Горького «Легенда о Данко»)</a:t>
                      </a:r>
                    </a:p>
                  </a:txBody>
                  <a:tcPr marL="67525" marR="6752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8263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15.02.23</a:t>
                      </a:r>
                    </a:p>
                  </a:txBody>
                  <a:tcPr marL="67525" marR="6752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9938" name="Picture 2" descr="D:\Аттестация\сканы справок\уроки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86050" y="1714488"/>
            <a:ext cx="3357586" cy="469390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>
          <a:xfrm>
            <a:off x="395288" y="333375"/>
            <a:ext cx="8640762" cy="1003300"/>
          </a:xfrm>
        </p:spPr>
        <p:txBody>
          <a:bodyPr/>
          <a:lstStyle/>
          <a:p>
            <a:r>
              <a:rPr lang="ru-RU" altLang="ru-RU" sz="2800" dirty="0">
                <a:solidFill>
                  <a:srgbClr val="262699"/>
                </a:solidFill>
                <a:latin typeface="Times New Roman" pitchFamily="18" charset="0"/>
                <a:cs typeface="Times New Roman" pitchFamily="18" charset="0"/>
              </a:rPr>
              <a:t>1. Стабильные положительные результаты освоения обучающимися образовательных программ по итогам мониторингов, проводимых организацией</a:t>
            </a:r>
          </a:p>
        </p:txBody>
      </p:sp>
      <p:pic>
        <p:nvPicPr>
          <p:cNvPr id="20481" name="Picture 1" descr="D:\Аттестация\сканы справок\мониторинг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1730457" y="2484329"/>
            <a:ext cx="4982788" cy="34431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>
                <a:solidFill>
                  <a:schemeClr val="accent6">
                    <a:lumMod val="75000"/>
                  </a:schemeClr>
                </a:solidFill>
              </a:rPr>
              <a:t>12.Экспертная деятельность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9276BC8-EB6C-4650-ABE9-F09217C674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3590" y="2071678"/>
            <a:ext cx="3164096" cy="4472059"/>
          </a:xfrm>
          <a:prstGeom prst="rect">
            <a:avLst/>
          </a:prstGeom>
        </p:spPr>
      </p:pic>
      <p:sp>
        <p:nvSpPr>
          <p:cNvPr id="5" name="Rectangle 7">
            <a:extLst>
              <a:ext uri="{FF2B5EF4-FFF2-40B4-BE49-F238E27FC236}">
                <a16:creationId xmlns:a16="http://schemas.microsoft.com/office/drawing/2014/main" id="{2F958262-47D9-4AE9-8A3F-7D3EE3809D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584" y="1395500"/>
            <a:ext cx="3174622" cy="52970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sz="2000" b="1" kern="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В сети Интернет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395288" y="184150"/>
            <a:ext cx="8748712" cy="1444625"/>
          </a:xfrm>
        </p:spPr>
        <p:txBody>
          <a:bodyPr/>
          <a:lstStyle/>
          <a:p>
            <a:pPr eaLnBrk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800" dirty="0">
                <a:solidFill>
                  <a:srgbClr val="262699"/>
                </a:solidFill>
                <a:latin typeface="Times New Roman" pitchFamily="18" charset="0"/>
                <a:cs typeface="Times New Roman" pitchFamily="18" charset="0"/>
              </a:rPr>
              <a:t>14. Участие педагога в профессиональных конкурсах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D6FA02D-43C9-42DD-BFAF-9D19511EF1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584" y="1395500"/>
            <a:ext cx="3174622" cy="52970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sz="2000" b="1" kern="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В сети Интернет</a:t>
            </a:r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50EB801D-EFCA-458A-864B-B837F3E480F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38607268"/>
              </p:ext>
            </p:extLst>
          </p:nvPr>
        </p:nvGraphicFramePr>
        <p:xfrm>
          <a:off x="4716016" y="1395500"/>
          <a:ext cx="3730504" cy="5278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3" name="Acrobat Document" r:id="rId4" imgW="3837600" imgH="5416560" progId="AcroExch.Document.DC">
                  <p:embed/>
                </p:oleObj>
              </mc:Choice>
              <mc:Fallback>
                <p:oleObj name="Acrobat Document" r:id="rId4" imgW="3837600" imgH="5416560" progId="AcroExch.Document.DC">
                  <p:embed/>
                  <p:pic>
                    <p:nvPicPr>
                      <p:cNvPr id="0" name="Picture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6016" y="1395500"/>
                        <a:ext cx="3730504" cy="5278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395288" y="184150"/>
            <a:ext cx="8748712" cy="1444625"/>
          </a:xfrm>
        </p:spPr>
        <p:txBody>
          <a:bodyPr/>
          <a:lstStyle/>
          <a:p>
            <a:pPr eaLnBrk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800" dirty="0">
                <a:solidFill>
                  <a:srgbClr val="262699"/>
                </a:solidFill>
                <a:latin typeface="Times New Roman" pitchFamily="18" charset="0"/>
                <a:cs typeface="Times New Roman" pitchFamily="18" charset="0"/>
              </a:rPr>
              <a:t>14. Участие педагога в профессиональных конкурсах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D6FA02D-43C9-42DD-BFAF-9D19511EF1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0364" y="1500174"/>
            <a:ext cx="3174622" cy="3703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sz="2000" b="1" kern="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Муниципальный уровень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7E3C91E-227A-40C0-80EF-FEE29314DE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463721" y="1250730"/>
            <a:ext cx="4247908" cy="601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34969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395288" y="184150"/>
            <a:ext cx="8748712" cy="1444625"/>
          </a:xfrm>
        </p:spPr>
        <p:txBody>
          <a:bodyPr/>
          <a:lstStyle/>
          <a:p>
            <a:pPr eaLnBrk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800" dirty="0">
                <a:solidFill>
                  <a:srgbClr val="262699"/>
                </a:solidFill>
                <a:latin typeface="Times New Roman" pitchFamily="18" charset="0"/>
                <a:cs typeface="Times New Roman" pitchFamily="18" charset="0"/>
              </a:rPr>
              <a:t>14. Участие педагога в профессиональных конкурсах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0A06ED37-63F6-4748-85C6-0B2BF4508B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9792" y="1298811"/>
            <a:ext cx="3888432" cy="47400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sz="2400" b="1" kern="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Республиканский уровень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3708F00-7DAD-43B5-BF3B-69E712161C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828" y="2132856"/>
            <a:ext cx="3096344" cy="4382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0558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827088" y="333375"/>
            <a:ext cx="7797800" cy="1084263"/>
          </a:xfrm>
        </p:spPr>
        <p:txBody>
          <a:bodyPr/>
          <a:lstStyle/>
          <a:p>
            <a:pPr eaLnBrk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800" dirty="0">
                <a:solidFill>
                  <a:srgbClr val="262699"/>
                </a:solidFill>
                <a:latin typeface="Times New Roman" pitchFamily="18" charset="0"/>
                <a:cs typeface="Times New Roman" pitchFamily="18" charset="0"/>
              </a:rPr>
              <a:t>15. Награды и поощрения </a:t>
            </a:r>
            <a:endParaRPr lang="ru-RU" altLang="ru-RU" sz="2800" i="1" dirty="0">
              <a:solidFill>
                <a:srgbClr val="2626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3A1FE197-3D28-4DC7-AB41-5AAC266326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544" y="1417638"/>
            <a:ext cx="3929062" cy="58461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sz="2400" b="1" kern="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Республиканский уровень</a:t>
            </a:r>
          </a:p>
        </p:txBody>
      </p:sp>
      <p:pic>
        <p:nvPicPr>
          <p:cNvPr id="6" name="Объект 6">
            <a:extLst>
              <a:ext uri="{FF2B5EF4-FFF2-40B4-BE49-F238E27FC236}">
                <a16:creationId xmlns:a16="http://schemas.microsoft.com/office/drawing/2014/main" id="{4FC99CCC-2E9C-47DE-8B38-CFB50ABB98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76056" y="1459021"/>
            <a:ext cx="3600400" cy="509149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>
          <a:xfrm>
            <a:off x="395288" y="333375"/>
            <a:ext cx="8640762" cy="1003300"/>
          </a:xfrm>
        </p:spPr>
        <p:txBody>
          <a:bodyPr/>
          <a:lstStyle/>
          <a:p>
            <a:r>
              <a:rPr lang="ru-RU" altLang="ru-RU" sz="2800" dirty="0">
                <a:solidFill>
                  <a:srgbClr val="262699"/>
                </a:solidFill>
                <a:latin typeface="Times New Roman" pitchFamily="18" charset="0"/>
                <a:cs typeface="Times New Roman" pitchFamily="18" charset="0"/>
              </a:rPr>
              <a:t>2. Внешний мониторинг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D9CFE97-BC2D-4349-AF5F-661AB02944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3" y="1550604"/>
            <a:ext cx="3600400" cy="509572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"/>
          <p:cNvSpPr>
            <a:spLocks noGrp="1" noChangeArrowheads="1"/>
          </p:cNvSpPr>
          <p:nvPr>
            <p:ph type="title"/>
          </p:nvPr>
        </p:nvSpPr>
        <p:spPr>
          <a:xfrm>
            <a:off x="395288" y="333375"/>
            <a:ext cx="8748712" cy="1003300"/>
          </a:xfrm>
        </p:spPr>
        <p:txBody>
          <a:bodyPr/>
          <a:lstStyle/>
          <a:p>
            <a:pPr eaLnBrk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800" dirty="0">
                <a:solidFill>
                  <a:srgbClr val="262699"/>
                </a:solidFill>
                <a:latin typeface="Times New Roman" pitchFamily="18" charset="0"/>
                <a:cs typeface="Times New Roman" pitchFamily="18" charset="0"/>
              </a:rPr>
              <a:t>4. Результаты участие в инновационной </a:t>
            </a:r>
            <a:br>
              <a:rPr lang="ru-RU" altLang="ru-RU" sz="2800" dirty="0">
                <a:solidFill>
                  <a:srgbClr val="2626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800" dirty="0">
                <a:solidFill>
                  <a:srgbClr val="262699"/>
                </a:solidFill>
                <a:latin typeface="Times New Roman" pitchFamily="18" charset="0"/>
                <a:cs typeface="Times New Roman" pitchFamily="18" charset="0"/>
              </a:rPr>
              <a:t>(экспериментальной) деятельности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55576" y="1916832"/>
            <a:ext cx="79208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endParaRPr lang="ru-RU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23AB1C0-D6D6-4BB8-961A-8106844C08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556792"/>
            <a:ext cx="3640138" cy="5166401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0" y="6643688"/>
            <a:ext cx="785813" cy="214312"/>
          </a:xfrm>
          <a:prstGeom prst="roundRect">
            <a:avLst/>
          </a:prstGeom>
          <a:solidFill>
            <a:srgbClr val="000099"/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" name="Rectangle 1"/>
          <p:cNvSpPr txBox="1">
            <a:spLocks noChangeArrowheads="1"/>
          </p:cNvSpPr>
          <p:nvPr/>
        </p:nvSpPr>
        <p:spPr bwMode="auto">
          <a:xfrm>
            <a:off x="503238" y="116632"/>
            <a:ext cx="8640762" cy="1479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ru-RU" alt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262699"/>
                </a:solidFill>
                <a:effectLst/>
                <a:uLnTx/>
                <a:uFillTx/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5. Резул</a:t>
            </a:r>
            <a:r>
              <a:rPr kumimoji="0" lang="ru-RU" altLang="ru-RU" sz="2800" b="1" i="0" u="none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ьтаты</a:t>
            </a:r>
            <a:r>
              <a:rPr kumimoji="0" lang="ru-RU" alt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262699"/>
                </a:solidFill>
                <a:effectLst/>
                <a:uLnTx/>
                <a:uFillTx/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 участия обучающихся во </a:t>
            </a:r>
            <a:br>
              <a:rPr kumimoji="0" lang="ru-RU" alt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262699"/>
                </a:solidFill>
                <a:effectLst/>
                <a:uLnTx/>
                <a:uFillTx/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</a:br>
            <a:r>
              <a:rPr kumimoji="0" lang="ru-RU" alt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262699"/>
                </a:solidFill>
                <a:effectLst/>
                <a:uLnTx/>
                <a:uFillTx/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Всероссийской предметной олимпиаде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E9455BB-693C-4BFE-B606-0266AD1BA2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827211"/>
            <a:ext cx="3425168" cy="484495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C80E7A7-A5D1-45D4-83B5-0EE93E560D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813648"/>
            <a:ext cx="3425168" cy="4844956"/>
          </a:xfrm>
          <a:prstGeom prst="rect">
            <a:avLst/>
          </a:prstGeom>
        </p:spPr>
      </p:pic>
      <p:sp>
        <p:nvSpPr>
          <p:cNvPr id="14" name="Rectangle 7">
            <a:extLst>
              <a:ext uri="{FF2B5EF4-FFF2-40B4-BE49-F238E27FC236}">
                <a16:creationId xmlns:a16="http://schemas.microsoft.com/office/drawing/2014/main" id="{B5C4F180-F099-4C5E-88CB-CAD824ADB0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1800" y="1305773"/>
            <a:ext cx="3929062" cy="5012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sz="2800" b="1" kern="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Муниципальный этап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0" y="6643688"/>
            <a:ext cx="785813" cy="214312"/>
          </a:xfrm>
          <a:prstGeom prst="roundRect">
            <a:avLst/>
          </a:prstGeom>
          <a:solidFill>
            <a:srgbClr val="000099"/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" name="Rectangle 1"/>
          <p:cNvSpPr txBox="1">
            <a:spLocks noChangeArrowheads="1"/>
          </p:cNvSpPr>
          <p:nvPr/>
        </p:nvSpPr>
        <p:spPr bwMode="auto">
          <a:xfrm>
            <a:off x="503238" y="116632"/>
            <a:ext cx="8640762" cy="1479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kumimoji="0" lang="ru-RU" altLang="ru-RU" sz="2800" b="1" i="0" u="none" strike="noStrike" kern="0" cap="none" spc="0" normalizeH="0" baseline="0" noProof="0" dirty="0">
              <a:ln>
                <a:noFill/>
              </a:ln>
              <a:solidFill>
                <a:srgbClr val="262699"/>
              </a:solidFill>
              <a:effectLst/>
              <a:uLnTx/>
              <a:uFillTx/>
              <a:latin typeface="Times New Roman" pitchFamily="18" charset="0"/>
              <a:ea typeface="Lucida Sans Unicode" pitchFamily="34" charset="0"/>
              <a:cs typeface="Times New Roman" pitchFamily="18" charset="0"/>
            </a:endParaRPr>
          </a:p>
        </p:txBody>
      </p:sp>
      <p:pic>
        <p:nvPicPr>
          <p:cNvPr id="7" name="Picture 2" descr="D:\Аттестация\сканы справок\баранова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86050" y="1071546"/>
            <a:ext cx="3589065" cy="50785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 txBox="1">
            <a:spLocks noChangeArrowheads="1"/>
          </p:cNvSpPr>
          <p:nvPr/>
        </p:nvSpPr>
        <p:spPr bwMode="auto">
          <a:xfrm>
            <a:off x="395288" y="333375"/>
            <a:ext cx="8748712" cy="1003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/>
          <a:p>
            <a:pPr marL="342900" lvl="0" indent="-342900" eaLnBrk="1">
              <a:lnSpc>
                <a:spcPct val="93000"/>
              </a:lnSpc>
              <a:buClr>
                <a:srgbClr val="000000"/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800" b="1" dirty="0">
                <a:solidFill>
                  <a:schemeClr val="accent6"/>
                </a:solidFill>
              </a:rPr>
              <a:t>6. Позитивные результаты внеурочной деятельности обучающихся</a:t>
            </a:r>
            <a:endParaRPr kumimoji="0" lang="ru-RU" altLang="ru-RU" sz="2800" b="1" i="0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Times New Roman" pitchFamily="18" charset="0"/>
              <a:ea typeface="Lucida Sans Unicode" pitchFamily="34" charset="0"/>
              <a:cs typeface="Times New Roman" pitchFamily="18" charset="0"/>
            </a:endParaRPr>
          </a:p>
        </p:txBody>
      </p:sp>
      <p:sp>
        <p:nvSpPr>
          <p:cNvPr id="4" name="Rectangle 7"/>
          <p:cNvSpPr txBox="1">
            <a:spLocks noChangeArrowheads="1"/>
          </p:cNvSpPr>
          <p:nvPr/>
        </p:nvSpPr>
        <p:spPr bwMode="auto">
          <a:xfrm>
            <a:off x="2771800" y="1279556"/>
            <a:ext cx="3929062" cy="70643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sz="2800" b="1" kern="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В сети «Интернет»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0E9E643-1107-4C62-A1EB-09E9D915AB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2078825"/>
            <a:ext cx="3168352" cy="447859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304AF91-BCDB-40D3-BA42-5095C2EBE1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2078825"/>
            <a:ext cx="3166714" cy="4478597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 txBox="1">
            <a:spLocks noChangeArrowheads="1"/>
          </p:cNvSpPr>
          <p:nvPr/>
        </p:nvSpPr>
        <p:spPr bwMode="auto">
          <a:xfrm>
            <a:off x="2676442" y="726184"/>
            <a:ext cx="3888432" cy="7143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sz="2400" b="1" kern="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Республиканский уровень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0" y="6643688"/>
            <a:ext cx="785813" cy="214312"/>
          </a:xfrm>
          <a:prstGeom prst="roundRect">
            <a:avLst/>
          </a:prstGeom>
          <a:solidFill>
            <a:srgbClr val="000099"/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2945C92-5453-4A55-9758-1DF344F0B67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20" y="2143116"/>
            <a:ext cx="4748238" cy="3357586"/>
          </a:xfrm>
          <a:prstGeom prst="rect">
            <a:avLst/>
          </a:prstGeom>
        </p:spPr>
      </p:pic>
      <p:pic>
        <p:nvPicPr>
          <p:cNvPr id="14337" name="Picture 1" descr="D:\Аттестация\сканы справок\пискунова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6200000">
            <a:off x="4569946" y="2573798"/>
            <a:ext cx="4747568" cy="33147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 txBox="1">
            <a:spLocks noChangeArrowheads="1"/>
          </p:cNvSpPr>
          <p:nvPr/>
        </p:nvSpPr>
        <p:spPr bwMode="auto">
          <a:xfrm>
            <a:off x="2676442" y="726184"/>
            <a:ext cx="3888432" cy="7143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sz="2400" b="1" kern="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Республиканский уровень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0" y="6643688"/>
            <a:ext cx="785813" cy="214312"/>
          </a:xfrm>
          <a:prstGeom prst="roundRect">
            <a:avLst/>
          </a:prstGeom>
          <a:solidFill>
            <a:srgbClr val="000099"/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14EF3E3-3959-459C-AF1B-DD2E8B83DA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166" y="1928802"/>
            <a:ext cx="6286544" cy="444177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1_Тема Office">
  <a:themeElements>
    <a:clrScheme name="Другая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262699"/>
      </a:hlink>
      <a:folHlink>
        <a:srgbClr val="B2B2B2"/>
      </a:folHlink>
    </a:clrScheme>
    <a:fontScheme name="Тема Office">
      <a:majorFont>
        <a:latin typeface="Arial"/>
        <a:ea typeface=""/>
        <a:cs typeface="Lucida Sans Unicode"/>
      </a:majorFont>
      <a:minorFont>
        <a:latin typeface="Arial"/>
        <a:ea typeface=""/>
        <a:cs typeface="Lucida Sans Unicode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5366</TotalTime>
  <Words>513</Words>
  <Application>Microsoft Office PowerPoint</Application>
  <PresentationFormat>Экран (4:3)</PresentationFormat>
  <Paragraphs>82</Paragraphs>
  <Slides>24</Slides>
  <Notes>9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8" baseType="lpstr">
      <vt:lpstr>Arial</vt:lpstr>
      <vt:lpstr>Times New Roman</vt:lpstr>
      <vt:lpstr>1_Тема Office</vt:lpstr>
      <vt:lpstr>Acrobat Document</vt:lpstr>
      <vt:lpstr>   Министерство образования РМ  Портфолио   Семенкиной Татьяны Сергеевны, учителя русского языка и литературы МОУ «Средняя общеобразовательная школа №11» г.о.Саранск    </vt:lpstr>
      <vt:lpstr>1. Стабильные положительные результаты освоения обучающимися образовательных программ по итогам мониторингов, проводимых организацией</vt:lpstr>
      <vt:lpstr>2. Внешний мониторинг</vt:lpstr>
      <vt:lpstr>4. Результаты участие в инновационной  (экспериментальной) деятельности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9. 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(очно) и т.д. </vt:lpstr>
      <vt:lpstr>Презентация PowerPoint</vt:lpstr>
      <vt:lpstr>Презентация PowerPoint</vt:lpstr>
      <vt:lpstr>10. Проведение открытых уроков,  мастер-классов, мероприятий (очно)</vt:lpstr>
      <vt:lpstr>Презентация PowerPoint</vt:lpstr>
      <vt:lpstr>12.Экспертная деятельность</vt:lpstr>
      <vt:lpstr>14. Участие педагога в профессиональных конкурсах</vt:lpstr>
      <vt:lpstr>14. Участие педагога в профессиональных конкурсах</vt:lpstr>
      <vt:lpstr>14. Участие педагога в профессиональных конкурсах</vt:lpstr>
      <vt:lpstr>15. Награды и поощрения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Роль ПНПО в развитии (модернизации) образования страны</dc:title>
  <dc:creator>User User</dc:creator>
  <cp:lastModifiedBy>Татьяна Семёнкина</cp:lastModifiedBy>
  <cp:revision>497</cp:revision>
  <cp:lastPrinted>1601-01-01T00:00:00Z</cp:lastPrinted>
  <dcterms:created xsi:type="dcterms:W3CDTF">2010-08-04T11:06:49Z</dcterms:created>
  <dcterms:modified xsi:type="dcterms:W3CDTF">2023-04-13T20:02:56Z</dcterms:modified>
</cp:coreProperties>
</file>