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trictFirstAndLastChars="0" saveSubsetFonts="1">
  <p:sldMasterIdLst>
    <p:sldMasterId id="2147483662" r:id="rId1"/>
  </p:sldMasterIdLst>
  <p:notesMasterIdLst>
    <p:notesMasterId r:id="rId2"/>
  </p:notesMasterIdLst>
  <p:sldIdLst>
    <p:sldId id="256" r:id="rId3"/>
    <p:sldId id="387" r:id="rId4"/>
    <p:sldId id="368" r:id="rId5"/>
    <p:sldId id="369" r:id="rId6"/>
    <p:sldId id="412" r:id="rId7"/>
    <p:sldId id="393" r:id="rId8"/>
    <p:sldId id="409" r:id="rId9"/>
    <p:sldId id="373" r:id="rId10"/>
    <p:sldId id="371" r:id="rId11"/>
    <p:sldId id="377" r:id="rId12"/>
    <p:sldId id="375" r:id="rId13"/>
    <p:sldId id="376" r:id="rId14"/>
    <p:sldId id="374" r:id="rId15"/>
    <p:sldId id="413" r:id="rId16"/>
    <p:sldId id="379" r:id="rId17"/>
    <p:sldId id="402" r:id="rId18"/>
    <p:sldId id="380" r:id="rId19"/>
    <p:sldId id="381" r:id="rId20"/>
    <p:sldId id="403" r:id="rId21"/>
    <p:sldId id="404" r:id="rId22"/>
    <p:sldId id="384" r:id="rId23"/>
    <p:sldId id="400" r:id="rId24"/>
    <p:sldId id="386" r:id="rId25"/>
    <p:sldId id="405" r:id="rId26"/>
    <p:sldId id="385" r:id="rId27"/>
    <p:sldId id="390" r:id="rId28"/>
    <p:sldId id="388" r:id="rId29"/>
    <p:sldId id="389" r:id="rId30"/>
    <p:sldId id="399" r:id="rId31"/>
    <p:sldId id="406" r:id="rId32"/>
    <p:sldId id="407" r:id="rId33"/>
    <p:sldId id="391" r:id="rId34"/>
    <p:sldId id="392" r:id="rId35"/>
  </p:sldIdLst>
  <p:sldSz cx="9144000" cy="6858000" type="screen4x3"/>
  <p:notesSz cx="6858000" cy="9144000"/>
  <p:custDataLst>
    <p:tags r:id="rId36"/>
  </p:custDataLst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/>
        <a:ea typeface="MS Gothic" pitchFamily="49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/>
        <a:ea typeface="MS Gothic" pitchFamily="49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/>
        <a:ea typeface="MS Gothic" pitchFamily="49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/>
        <a:ea typeface="MS Gothic" pitchFamily="49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/>
        <a:ea typeface="MS Gothic" pitchFamily="49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/>
        <a:ea typeface="MS Gothic" pitchFamily="49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/>
        <a:ea typeface="MS Gothic" pitchFamily="49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/>
        <a:ea typeface="MS Gothic" pitchFamily="49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/>
        <a:ea typeface="MS Gothic" pitchFamily="49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CC00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fill>
          <a:solidFill>
            <a:schemeClr val="accent6">
              <a:alpha val="20000"/>
            </a:schemeClr>
          </a:solidFill>
        </a:fill>
      </a:tcStyle>
    </a:band1H>
    <a:band1V>
      <a:tcStyle>
        <a:fill>
          <a:solidFill>
            <a:schemeClr val="accent6">
              <a:alpha val="20000"/>
            </a:schemeClr>
          </a:solidFill>
        </a:fill>
      </a:tcStyle>
    </a:band1V>
    <a:lastCol>
      <a:tcTxStyle b="on"/>
    </a:lastCol>
    <a:firstCol>
      <a:tcTxStyle b="on"/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fill>
          <a:solidFill>
            <a:schemeClr val="accent2">
              <a:alpha val="20000"/>
            </a:schemeClr>
          </a:solidFill>
        </a:fill>
      </a:tcStyle>
    </a:band1H>
    <a:band1V>
      <a:tcStyle>
        <a:fill>
          <a:solidFill>
            <a:schemeClr val="accent2">
              <a:alpha val="20000"/>
            </a:schemeClr>
          </a:solidFill>
        </a:fill>
      </a:tcStyle>
    </a:band1V>
    <a:lastCol>
      <a:tcTxStyle b="on"/>
    </a:lastCol>
    <a:firstCol>
      <a:tcTxStyle b="on"/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44" autoAdjust="0"/>
  </p:normalViewPr>
  <p:slideViewPr>
    <p:cSldViewPr>
      <p:cViewPr varScale="1">
        <p:scale>
          <a:sx n="62" d="100"/>
          <a:sy n="62" d="100"/>
        </p:scale>
        <p:origin x="1400" y="4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tags" Target="tags/tag1.xml" /><Relationship Id="rId37" Type="http://schemas.openxmlformats.org/officeDocument/2006/relationships/presProps" Target="presProps.xml" /><Relationship Id="rId38" Type="http://schemas.openxmlformats.org/officeDocument/2006/relationships/viewProps" Target="viewProps.xml" /><Relationship Id="rId39" Type="http://schemas.openxmlformats.org/officeDocument/2006/relationships/theme" Target="theme/theme1.xml" /><Relationship Id="rId4" Type="http://schemas.openxmlformats.org/officeDocument/2006/relationships/slide" Target="slides/slide2.xml" /><Relationship Id="rId40" Type="http://schemas.openxmlformats.org/officeDocument/2006/relationships/tableStyles" Target="tableStyles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1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2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3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4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5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6" name="AutoShape 7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7" name="Rectangle 8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55700" y="933450"/>
            <a:ext cx="4341813" cy="3351213"/>
          </a:xfrm>
          <a:prstGeom prst="rect">
            <a:avLst/>
          </a:prstGeom>
          <a:noFill/>
          <a:ln w="9525">
            <a:noFill/>
            <a:round/>
          </a:ln>
        </p:spPr>
      </p:sp>
      <p:sp>
        <p:nvSpPr>
          <p:cNvPr id="615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31875" y="4624388"/>
            <a:ext cx="4595813" cy="37226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/>
          </a:p>
        </p:txBody>
      </p:sp>
    </p:spTree>
    <p:extLst>
      <p:ext uri="{BB962C8B-B14F-4D97-AF65-F5344CB8AC3E}">
        <p14:creationId xmlns:p14="http://schemas.microsoft.com/office/powerpoint/2010/main" val="4204107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Tx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Tx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Tx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Tx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Tx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8" name="Text Box 1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Tx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14758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8684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</a:lstStyle>
          <a:p>
            <a:pPr algn="r" eaLnBrk="1" latinLnBrk="0" hangingPunct="1"/>
            <a:fld id="{54AB02A5-4FE5-49D9-9E24-09F23B90C450}" type="datetimeFigureOut">
              <a:rPr lang="en-US" smtClean="0"/>
              <a:pPr algn="r" eaLnBrk="1" latinLnBrk="0" hangingPunct="1"/>
              <a:t>2/25/2026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pPr algn="ctr" eaLnBrk="1" latinLnBrk="0" hangingPunct="1"/>
            <a:fld id="{6294C92D-0306-4E69-9CD3-20855E849650}" type="slidenum">
              <a:rPr kumimoji="0" lang="en-US" smtClean="0"/>
              <a:pPr algn="ctr" eaLnBrk="1" latinLnBrk="0" hangingPunct="1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74" r:id="rId3"/>
  </p:sldLayoutIdLst>
  <p:transition/>
  <p:timing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4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5.jpeg" /><Relationship Id="rId3" Type="http://schemas.openxmlformats.org/officeDocument/2006/relationships/image" Target="../media/image16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7.jpeg" /><Relationship Id="rId3" Type="http://schemas.openxmlformats.org/officeDocument/2006/relationships/image" Target="../media/image18.jpeg" /><Relationship Id="rId4" Type="http://schemas.openxmlformats.org/officeDocument/2006/relationships/image" Target="../media/image19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0.jpeg" /><Relationship Id="rId3" Type="http://schemas.openxmlformats.org/officeDocument/2006/relationships/image" Target="../media/image21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2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3.jpeg" /><Relationship Id="rId3" Type="http://schemas.openxmlformats.org/officeDocument/2006/relationships/image" Target="../media/image24.jpeg" /><Relationship Id="rId4" Type="http://schemas.openxmlformats.org/officeDocument/2006/relationships/image" Target="../media/image25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6.jpeg" /><Relationship Id="rId3" Type="http://schemas.openxmlformats.org/officeDocument/2006/relationships/image" Target="../media/image27.jpeg" /><Relationship Id="rId4" Type="http://schemas.openxmlformats.org/officeDocument/2006/relationships/image" Target="../media/image28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9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0.jpeg" /><Relationship Id="rId3" Type="http://schemas.openxmlformats.org/officeDocument/2006/relationships/image" Target="../media/image31.jpeg" /><Relationship Id="rId4" Type="http://schemas.openxmlformats.org/officeDocument/2006/relationships/image" Target="../media/image32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3.jpeg" /><Relationship Id="rId3" Type="http://schemas.openxmlformats.org/officeDocument/2006/relationships/image" Target="../media/image34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5.jpeg" /><Relationship Id="rId3" Type="http://schemas.openxmlformats.org/officeDocument/2006/relationships/image" Target="../media/image36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7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8.jpeg" /><Relationship Id="rId3" Type="http://schemas.openxmlformats.org/officeDocument/2006/relationships/image" Target="../media/image39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0.jpeg" /><Relationship Id="rId3" Type="http://schemas.openxmlformats.org/officeDocument/2006/relationships/image" Target="../media/image41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2.jpeg" /><Relationship Id="rId3" Type="http://schemas.openxmlformats.org/officeDocument/2006/relationships/image" Target="../media/image43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4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5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6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.jpe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7.jpeg" /><Relationship Id="rId3" Type="http://schemas.openxmlformats.org/officeDocument/2006/relationships/image" Target="../media/image48.jpeg" /><Relationship Id="rId4" Type="http://schemas.openxmlformats.org/officeDocument/2006/relationships/image" Target="../media/image49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0.jpeg" /><Relationship Id="rId3" Type="http://schemas.openxmlformats.org/officeDocument/2006/relationships/image" Target="../media/image51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2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5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jpeg" /><Relationship Id="rId3" Type="http://schemas.openxmlformats.org/officeDocument/2006/relationships/image" Target="../media/image8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Relationship Id="rId3" Type="http://schemas.openxmlformats.org/officeDocument/2006/relationships/image" Target="../media/image10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1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2.jpeg" /><Relationship Id="rId3" Type="http://schemas.openxmlformats.org/officeDocument/2006/relationships/image" Target="../media/image13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214282" y="188913"/>
            <a:ext cx="6429419" cy="1882765"/>
          </a:xfrm>
        </p:spPr>
        <p:txBody>
          <a:bodyPr lIns="90000" tIns="46800" rIns="90000" bIns="46800">
            <a:normAutofit fontScale="90000"/>
          </a:bodyPr>
          <a:lstStyle/>
          <a:p>
            <a:pPr algn="ctr" eaLnBrk="1">
              <a:tabLst>
                <a:tab pos="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br>
              <a:rPr lang="ru-RU" altLang="ru-RU" sz="3200" i="1">
                <a:solidFill>
                  <a:srgbClr val="CC0000"/>
                </a:solidFill>
              </a:rPr>
            </a:br>
            <a:br>
              <a:rPr lang="ru-RU" altLang="ru-RU" sz="4000" i="1">
                <a:solidFill>
                  <a:srgbClr val="CC0000"/>
                </a:solidFill>
              </a:rPr>
            </a:br>
            <a:br>
              <a:rPr lang="ru-RU" altLang="ru-RU" sz="4000" i="1">
                <a:solidFill>
                  <a:srgbClr val="CC0000"/>
                </a:solidFill>
              </a:rPr>
            </a:br>
            <a:r>
              <a:rPr lang="ru-RU" altLang="ru-RU" sz="2400" i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Министерство образования РМ</a:t>
            </a:r>
            <a:br>
              <a:rPr lang="ru-RU" altLang="ru-RU" sz="4000" i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800" i="1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Портфолио </a:t>
            </a:r>
            <a:br>
              <a:rPr lang="ru-RU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br>
              <a:rPr lang="ru-RU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Рамазановой Юлии Ряшитовны </a:t>
            </a:r>
            <a:br>
              <a:rPr lang="ru-RU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учителя начальных классов</a:t>
            </a:r>
            <a:br>
              <a:rPr lang="ru-RU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МОУ «Средняя общеобразовательная школа №11»</a:t>
            </a:r>
            <a:br>
              <a:rPr lang="en-US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 г.о.Саранск</a:t>
            </a:r>
            <a:br>
              <a:rPr lang="ru-RU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br>
              <a:rPr lang="ru-RU" altLang="ru-RU" sz="2400" i="1">
                <a:solidFill>
                  <a:srgbClr val="000099"/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br>
              <a:rPr lang="ru-RU" altLang="ru-RU" sz="2800" i="1">
                <a:solidFill>
                  <a:srgbClr val="000099"/>
                </a:solidFill>
              </a:rPr>
            </a:br>
            <a:endParaRPr lang="ru-RU" altLang="ru-RU" sz="2800" i="1">
              <a:solidFill>
                <a:srgbClr val="000099"/>
              </a:solidFill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2852936"/>
            <a:ext cx="6516216" cy="4005063"/>
          </a:xfrm>
        </p:spPr>
        <p:txBody>
          <a:bodyPr lIns="90000" tIns="46800" rIns="90000" bIns="46800">
            <a:normAutofit fontScale="55000" lnSpcReduction="20000"/>
          </a:bodyPr>
          <a:lstStyle/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900" b="1">
                <a:solidFill>
                  <a:srgbClr val="7030A0"/>
                </a:solidFill>
                <a:latin typeface="Times New Roman" pitchFamily="18" charset="0"/>
              </a:rPr>
              <a:t>Дата рождения: 23.05.1996 г.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endParaRPr lang="ru-RU" altLang="ru-RU" sz="2900" b="1">
              <a:solidFill>
                <a:srgbClr val="7030A0"/>
              </a:solidFill>
              <a:latin typeface="Times New Roman" panose="02020603050405020304" pitchFamily="18" charset="0"/>
            </a:endParaRPr>
          </a:p>
          <a:p>
            <a:pPr marL="0" indent="0" eaLnBrk="1">
              <a:lnSpc>
                <a:spcPct val="80000"/>
              </a:lnSpc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900" b="1">
                <a:solidFill>
                  <a:srgbClr val="7030A0"/>
                </a:solidFill>
                <a:latin typeface="Times New Roman" pitchFamily="18" charset="0"/>
              </a:rPr>
              <a:t>Профессиональное образование: учитель начальных классов, МГПИ  им. М.Е.Евсевьева, № диплома 1013050755148, регистрационный номер: 5500, дата выдачи: 29 июня 2018,  дата выдачи. </a:t>
            </a:r>
          </a:p>
          <a:p>
            <a:pPr marL="0" indent="0" eaLnBrk="1">
              <a:lnSpc>
                <a:spcPct val="80000"/>
              </a:lnSpc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endParaRPr lang="ru-RU" altLang="ru-RU" sz="2900" b="1">
              <a:solidFill>
                <a:srgbClr val="7030A0"/>
              </a:solidFill>
              <a:latin typeface="Times New Roman" pitchFamily="18" charset="0"/>
            </a:endParaRPr>
          </a:p>
          <a:p>
            <a:pPr marL="0" indent="0" eaLnBrk="1">
              <a:lnSpc>
                <a:spcPct val="80000"/>
              </a:lnSpc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900" b="1">
                <a:solidFill>
                  <a:srgbClr val="7030A0"/>
                </a:solidFill>
                <a:latin typeface="Times New Roman" pitchFamily="18" charset="0"/>
              </a:rPr>
              <a:t>Профессиональная переодготовка : учитель татарского языка и литературы ,АНО ДПО «Национальный университет </a:t>
            </a:r>
            <a:br>
              <a:rPr lang="ru-RU" altLang="ru-RU" sz="2900" b="1">
                <a:solidFill>
                  <a:srgbClr val="7030A0"/>
                </a:solidFill>
                <a:latin typeface="Times New Roman" pitchFamily="18" charset="0"/>
              </a:rPr>
            </a:br>
            <a:r>
              <a:rPr lang="ru-RU" altLang="ru-RU" sz="2900" b="1">
                <a:solidFill>
                  <a:srgbClr val="7030A0"/>
                </a:solidFill>
                <a:latin typeface="Times New Roman" pitchFamily="18" charset="0"/>
              </a:rPr>
              <a:t>современных технологий», № диплома 343410611549, регистрационный номер  1877, дата выдачи :30 декабря 2019г.	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endParaRPr lang="ru-RU" altLang="ru-RU" sz="2900" b="1">
              <a:solidFill>
                <a:srgbClr val="7030A0"/>
              </a:solidFill>
              <a:latin typeface="Times New Roman" pitchFamily="18" charset="0"/>
            </a:endParaRP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900" b="1">
                <a:solidFill>
                  <a:srgbClr val="7030A0"/>
                </a:solidFill>
                <a:latin typeface="Times New Roman" pitchFamily="18" charset="0"/>
              </a:rPr>
              <a:t>Стаж педагогической работы (по специальности): 7 лет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900" b="1">
                <a:solidFill>
                  <a:srgbClr val="7030A0"/>
                </a:solidFill>
                <a:latin typeface="Times New Roman" pitchFamily="18" charset="0"/>
              </a:rPr>
              <a:t>Общий трудовой стаж: 8 лет									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endParaRPr lang="ru-RU" altLang="ru-RU" sz="2900" b="1">
              <a:solidFill>
                <a:srgbClr val="7030A0"/>
              </a:solidFill>
              <a:latin typeface="Times New Roman" pitchFamily="18" charset="0"/>
            </a:endParaRP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900" b="1">
                <a:solidFill>
                  <a:srgbClr val="7030A0"/>
                </a:solidFill>
                <a:latin typeface="Times New Roman" pitchFamily="18" charset="0"/>
              </a:rPr>
              <a:t>Наличие квалификационной категории: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600" b="1">
                <a:solidFill>
                  <a:srgbClr val="CC0000"/>
                </a:solidFill>
                <a:latin typeface="Times New Roman" pitchFamily="18" charset="0"/>
              </a:rPr>
              <a:t>								</a:t>
            </a:r>
            <a:r>
              <a:rPr lang="ru-RU" altLang="ru-RU" sz="2000" b="1">
                <a:solidFill>
                  <a:srgbClr val="CC0000"/>
                </a:solidFill>
                <a:latin typeface="Times New Roman" pitchFamily="18" charset="0"/>
              </a:rPr>
              <a:t>								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/>
                <a:tab pos="447675"/>
                <a:tab pos="896938"/>
                <a:tab pos="1346200"/>
                <a:tab pos="1795463"/>
                <a:tab pos="2244725"/>
                <a:tab pos="2693988"/>
                <a:tab pos="3143250"/>
                <a:tab pos="3592513"/>
                <a:tab pos="4041775"/>
                <a:tab pos="4491038"/>
                <a:tab pos="4940300"/>
                <a:tab pos="5389563"/>
                <a:tab pos="5838825"/>
                <a:tab pos="6288088"/>
                <a:tab pos="6737350"/>
                <a:tab pos="7186613"/>
                <a:tab pos="7635875"/>
                <a:tab pos="8085138"/>
                <a:tab pos="8534400"/>
                <a:tab pos="8983663"/>
              </a:tabLst>
            </a:pPr>
            <a:r>
              <a:rPr lang="ru-RU" altLang="ru-RU" sz="2000" b="1">
                <a:solidFill>
                  <a:srgbClr val="CC0000"/>
                </a:solidFill>
                <a:latin typeface="Times New Roman" pitchFamily="18" charset="0"/>
              </a:rPr>
              <a:t>		</a:t>
            </a:r>
            <a:r>
              <a:rPr lang="ru-RU" altLang="ru-RU" sz="1800" b="1">
                <a:solidFill>
                  <a:srgbClr val="CC0000"/>
                </a:solidFill>
                <a:latin typeface="Times New Roman" pitchFamily="18" charset="0"/>
              </a:rPr>
              <a:t>						</a:t>
            </a:r>
            <a:r>
              <a:rPr lang="ru-RU" altLang="ru-RU" sz="1800" b="1">
                <a:solidFill>
                  <a:srgbClr val="B80047"/>
                </a:solidFill>
                <a:latin typeface="Times New Roman" pitchFamily="18" charset="0"/>
              </a:rPr>
              <a:t>								</a:t>
            </a:r>
            <a:endParaRPr lang="ru-RU" altLang="ru-RU" sz="1800" b="1">
              <a:solidFill>
                <a:srgbClr val="2D2DB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Рисунок 3" descr="FullSizeRender (2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0534" y="2575684"/>
            <a:ext cx="2913466" cy="4421277"/>
          </a:xfrm>
          <a:prstGeom prst="rect">
            <a:avLst/>
          </a:prstGeom>
        </p:spPr>
      </p:pic>
    </p:spTree>
  </p:cSld>
  <p:clrMapOvr>
    <a:masterClrMapping/>
  </p:clrMapOvr>
  <p:transition spd="med"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692696"/>
            <a:ext cx="7498080" cy="5555704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272309-2C5B-40B4-91A3-913DBC9B9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52" t="19410" r="4434" b="19410"/>
          <a:stretch>
            <a:fillRect/>
          </a:stretch>
        </p:blipFill>
        <p:spPr>
          <a:xfrm>
            <a:off x="755576" y="186791"/>
            <a:ext cx="5112568" cy="655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506076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Рисунок 6" descr="FullSizeRender (2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0"/>
            <a:ext cx="4141694" cy="5522259"/>
          </a:xfrm>
          <a:prstGeom prst="rect">
            <a:avLst/>
          </a:prstGeom>
        </p:spPr>
      </p:pic>
      <p:pic>
        <p:nvPicPr>
          <p:cNvPr id="8" name="Объект 7" descr="амир.JPG">
            <a:extLst>
              <a:ext uri="{FF2B5EF4-FFF2-40B4-BE49-F238E27FC236}">
                <a16:creationId xmlns:a16="http://schemas.microsoft.com/office/drawing/2014/main" id="{2861987F-696E-4A8E-BB5B-3D9AD6DD10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3721" r="2319" b="6249"/>
          <a:stretch>
            <a:fillRect/>
          </a:stretch>
        </p:blipFill>
        <p:spPr>
          <a:xfrm>
            <a:off x="5113294" y="1318437"/>
            <a:ext cx="4010958" cy="538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68259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Содержимое 6" descr="FullSizeRender (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8202" y="1772816"/>
            <a:ext cx="3188543" cy="4585118"/>
          </a:xfrm>
        </p:spPr>
      </p:pic>
      <p:pic>
        <p:nvPicPr>
          <p:cNvPr id="8" name="Рисунок 7" descr="дары.jpeg"/>
          <p:cNvPicPr>
            <a:picLocks noChangeAspect="1"/>
          </p:cNvPicPr>
          <p:nvPr/>
        </p:nvPicPr>
        <p:blipFill>
          <a:blip r:embed="rId3"/>
          <a:srcRect l="3629" t="6451" r="6854" b="4839"/>
          <a:stretch>
            <a:fillRect/>
          </a:stretch>
        </p:blipFill>
        <p:spPr>
          <a:xfrm rot="5400000">
            <a:off x="-604626" y="631902"/>
            <a:ext cx="4709713" cy="3500461"/>
          </a:xfrm>
          <a:prstGeom prst="rect">
            <a:avLst/>
          </a:prstGeom>
        </p:spPr>
      </p:pic>
      <p:pic>
        <p:nvPicPr>
          <p:cNvPr id="11" name="Рисунок 10" descr="FullSizeRender (10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12" y="2982110"/>
            <a:ext cx="2857488" cy="387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455567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Содержимое 4" descr="FullSizeRender (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08513" y="3575340"/>
            <a:ext cx="4535488" cy="3219912"/>
          </a:xfrm>
        </p:spPr>
      </p:pic>
      <p:pic>
        <p:nvPicPr>
          <p:cNvPr id="6" name="Рисунок 5" descr="FullSizeRender (9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6639"/>
            <a:ext cx="4991100" cy="356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082444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F525DF-E78A-4EC2-91E1-C52E5753F0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92838"/>
          </a:xfrm>
        </p:spPr>
        <p:txBody>
          <a:bodyPr>
            <a:normAutofit fontScale="90000"/>
          </a:bodyPr>
          <a:lstStyle/>
          <a:p>
            <a:r>
              <a:rPr lang="ru-RU"/>
              <a:t>Региональный уровень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80A58C-3191-4358-954D-37B20AE7C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1" r="-78" b="19551"/>
          <a:stretch>
            <a:fillRect/>
          </a:stretch>
        </p:blipFill>
        <p:spPr>
          <a:xfrm>
            <a:off x="4268906" y="1196752"/>
            <a:ext cx="4767718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00531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Содержимое 3" descr="IMG_6820.PNG"/>
          <p:cNvPicPr>
            <a:picLocks noGrp="1" noChangeAspect="1"/>
          </p:cNvPicPr>
          <p:nvPr>
            <p:ph idx="1"/>
          </p:nvPr>
        </p:nvPicPr>
        <p:blipFill>
          <a:blip r:embed="rId2"/>
          <a:srcRect t="17929" r="1624" b="17083"/>
          <a:stretch>
            <a:fillRect/>
          </a:stretch>
        </p:blipFill>
        <p:spPr>
          <a:xfrm>
            <a:off x="0" y="0"/>
            <a:ext cx="2843220" cy="4071942"/>
          </a:xfrm>
        </p:spPr>
      </p:pic>
      <p:pic>
        <p:nvPicPr>
          <p:cNvPr id="6" name="Рисунок 5" descr="IMG_6819.PNG"/>
          <p:cNvPicPr>
            <a:picLocks noChangeAspect="1"/>
          </p:cNvPicPr>
          <p:nvPr/>
        </p:nvPicPr>
        <p:blipFill>
          <a:blip r:embed="rId3"/>
          <a:srcRect t="18750" r="2576" b="18750"/>
          <a:stretch>
            <a:fillRect/>
          </a:stretch>
        </p:blipFill>
        <p:spPr>
          <a:xfrm>
            <a:off x="2786050" y="1571612"/>
            <a:ext cx="3081885" cy="428628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60821C-69E4-4B7F-B278-72FB5F1539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76" y="2786058"/>
            <a:ext cx="2726587" cy="40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459956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39427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3571900" cy="5049029"/>
          </a:xfrm>
        </p:spPr>
      </p:pic>
      <p:pic>
        <p:nvPicPr>
          <p:cNvPr id="5" name="Рисунок 4" descr="7394276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992" y="2071678"/>
            <a:ext cx="3032299" cy="4286280"/>
          </a:xfrm>
          <a:prstGeom prst="rect">
            <a:avLst/>
          </a:prstGeom>
        </p:spPr>
      </p:pic>
      <p:pic>
        <p:nvPicPr>
          <p:cNvPr id="6" name="Рисунок 5" descr="IMG_6821.PNG"/>
          <p:cNvPicPr>
            <a:picLocks noChangeAspect="1"/>
          </p:cNvPicPr>
          <p:nvPr/>
        </p:nvPicPr>
        <p:blipFill>
          <a:blip r:embed="rId4"/>
          <a:srcRect t="17708" r="2576" b="17708"/>
          <a:stretch>
            <a:fillRect/>
          </a:stretch>
        </p:blipFill>
        <p:spPr>
          <a:xfrm>
            <a:off x="6459794" y="3143248"/>
            <a:ext cx="2684206" cy="3857628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697012"/>
          </a:xfrm>
        </p:spPr>
        <p:txBody>
          <a:bodyPr>
            <a:normAutofit fontScale="90000"/>
          </a:bodyPr>
          <a:lstStyle/>
          <a:p>
            <a:r>
              <a:rPr lang="ru-RU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Всероссийский уровень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821A4E9-B6A0-442A-B8B7-CB741175C2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17" t="19500" r="-808" b="19001"/>
          <a:stretch>
            <a:fillRect/>
          </a:stretch>
        </p:blipFill>
        <p:spPr>
          <a:xfrm>
            <a:off x="4572000" y="937330"/>
            <a:ext cx="4435752" cy="5809580"/>
          </a:xfrm>
        </p:spPr>
      </p:pic>
    </p:spTree>
    <p:extLst>
      <p:ext uri="{BB962C8B-B14F-4D97-AF65-F5344CB8AC3E}">
        <p14:creationId xmlns:p14="http://schemas.microsoft.com/office/powerpoint/2010/main" val="128114056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IMG_6828.PNG"/>
          <p:cNvPicPr>
            <a:picLocks noChangeAspect="1"/>
          </p:cNvPicPr>
          <p:nvPr/>
        </p:nvPicPr>
        <p:blipFill>
          <a:blip r:embed="rId2"/>
          <a:srcRect t="33333" r="318" b="34375"/>
          <a:stretch>
            <a:fillRect/>
          </a:stretch>
        </p:blipFill>
        <p:spPr>
          <a:xfrm>
            <a:off x="5990677" y="2786058"/>
            <a:ext cx="3153323" cy="2214578"/>
          </a:xfrm>
          <a:prstGeom prst="rect">
            <a:avLst/>
          </a:prstGeom>
        </p:spPr>
      </p:pic>
      <p:pic>
        <p:nvPicPr>
          <p:cNvPr id="3" name="Рисунок 2" descr="IMG_6827.PNG"/>
          <p:cNvPicPr>
            <a:picLocks noChangeAspect="1"/>
          </p:cNvPicPr>
          <p:nvPr/>
        </p:nvPicPr>
        <p:blipFill>
          <a:blip r:embed="rId3"/>
          <a:srcRect t="32292" r="-1940" b="33333"/>
          <a:stretch>
            <a:fillRect/>
          </a:stretch>
        </p:blipFill>
        <p:spPr>
          <a:xfrm>
            <a:off x="6000728" y="357166"/>
            <a:ext cx="3143272" cy="2297882"/>
          </a:xfrm>
          <a:prstGeom prst="rect">
            <a:avLst/>
          </a:prstGeom>
        </p:spPr>
      </p:pic>
      <p:pic>
        <p:nvPicPr>
          <p:cNvPr id="6" name="Рисунок 5" descr="алукаев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0"/>
            <a:ext cx="4214842" cy="616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731843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ullSizeRender (2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2414" y="3363995"/>
            <a:ext cx="4991100" cy="3471333"/>
          </a:xfrm>
        </p:spPr>
      </p:pic>
      <p:pic>
        <p:nvPicPr>
          <p:cNvPr id="5" name="Рисунок 4" descr="FullSizeRender (2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929190" cy="3499349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480" y="-25036"/>
            <a:ext cx="7789862" cy="1868488"/>
          </a:xfrm>
        </p:spPr>
        <p:txBody>
          <a:bodyPr/>
          <a:lstStyle/>
          <a:p>
            <a:r>
              <a:rPr lang="ru-RU" sz="280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1. Положительная результаты освоения обучающимися образовательных программ по итогам мониторингов, проводимых организацией</a:t>
            </a:r>
            <a:endParaRPr lang="ru-RU" sz="280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18702"/>
              </p:ext>
            </p:extLst>
          </p:nvPr>
        </p:nvGraphicFramePr>
        <p:xfrm>
          <a:off x="691481" y="2132856"/>
          <a:ext cx="7769893" cy="4320480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9430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2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2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22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1527">
                <a:tc rowSpan="2"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Предметы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Качество знаний (%)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3057">
                <a:tc v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2021-2022 уч.г.</a:t>
                      </a:r>
                      <a:endParaRPr lang="ru-RU" sz="2000"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2Г класс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2022-2023 уч.г</a:t>
                      </a:r>
                      <a:endParaRPr lang="ru-RU" sz="2000"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3Г класс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2023-2024 у.г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4Г класс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0130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62%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66%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709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64%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66%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3057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Окружающий мир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73%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75%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0166618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394290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97204"/>
            <a:ext cx="4429156" cy="6260796"/>
          </a:xfrm>
        </p:spPr>
      </p:pic>
      <p:pic>
        <p:nvPicPr>
          <p:cNvPr id="7" name="Рисунок 6" descr="Польская 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8301" y="0"/>
            <a:ext cx="4445699" cy="6286496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021" y="-99392"/>
            <a:ext cx="7789862" cy="1868488"/>
          </a:xfrm>
        </p:spPr>
        <p:txBody>
          <a:bodyPr/>
          <a:lstStyle/>
          <a:p>
            <a:r>
              <a:rPr lang="ru-RU" sz="280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3. Личный вклад в повышение качества образования, совершенствование методов обучения и воспитания</a:t>
            </a:r>
          </a:p>
        </p:txBody>
      </p:sp>
      <p:pic>
        <p:nvPicPr>
          <p:cNvPr id="5" name="Содержимое 4" descr="IMG_6885 (1).PNG"/>
          <p:cNvPicPr>
            <a:picLocks noGrp="1" noChangeAspect="1"/>
          </p:cNvPicPr>
          <p:nvPr>
            <p:ph idx="1"/>
          </p:nvPr>
        </p:nvPicPr>
        <p:blipFill>
          <a:blip r:embed="rId2"/>
          <a:srcRect l="5167" t="18948" r="3554" b="20039"/>
          <a:stretch>
            <a:fillRect/>
          </a:stretch>
        </p:blipFill>
        <p:spPr>
          <a:xfrm>
            <a:off x="4929190" y="1371477"/>
            <a:ext cx="3786214" cy="5486523"/>
          </a:xfrm>
        </p:spPr>
      </p:pic>
    </p:spTree>
    <p:extLst>
      <p:ext uri="{BB962C8B-B14F-4D97-AF65-F5344CB8AC3E}">
        <p14:creationId xmlns:p14="http://schemas.microsoft.com/office/powerpoint/2010/main" val="2904766145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Содержимое 7" descr="IMG_6878.PNG"/>
          <p:cNvPicPr>
            <a:picLocks noGrp="1" noChangeAspect="1"/>
          </p:cNvPicPr>
          <p:nvPr>
            <p:ph idx="1"/>
          </p:nvPr>
        </p:nvPicPr>
        <p:blipFill>
          <a:blip r:embed="rId2"/>
          <a:srcRect t="18948" r="246" b="18551"/>
          <a:stretch>
            <a:fillRect/>
          </a:stretch>
        </p:blipFill>
        <p:spPr>
          <a:xfrm>
            <a:off x="1142976" y="428604"/>
            <a:ext cx="4071966" cy="5530993"/>
          </a:xfrm>
        </p:spPr>
      </p:pic>
      <p:pic>
        <p:nvPicPr>
          <p:cNvPr id="9" name="Рисунок 8" descr="IMG_6876.PNG"/>
          <p:cNvPicPr>
            <a:picLocks noChangeAspect="1"/>
          </p:cNvPicPr>
          <p:nvPr/>
        </p:nvPicPr>
        <p:blipFill>
          <a:blip r:embed="rId3"/>
          <a:srcRect t="19791" r="4834" b="18750"/>
          <a:stretch>
            <a:fillRect/>
          </a:stretch>
        </p:blipFill>
        <p:spPr>
          <a:xfrm>
            <a:off x="5286380" y="1742993"/>
            <a:ext cx="3653389" cy="51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92027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39700"/>
            <a:ext cx="4536504" cy="552996"/>
          </a:xfrm>
        </p:spPr>
        <p:txBody>
          <a:bodyPr/>
          <a:lstStyle/>
          <a:p>
            <a:r>
              <a:rPr lang="ru-RU" sz="1600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rPr>
              <a:t>Публикации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AA3ABA-54E0-4FCF-818B-9553D73D7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300016"/>
            <a:ext cx="4327101" cy="605794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8AE8FE-EA05-4250-9F13-52C870D57B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21" b="-6417"/>
          <a:stretch>
            <a:fillRect/>
          </a:stretch>
        </p:blipFill>
        <p:spPr>
          <a:xfrm>
            <a:off x="4747829" y="493693"/>
            <a:ext cx="4112838" cy="622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126132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20801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7205"/>
            <a:ext cx="4731686" cy="6875205"/>
          </a:xfrm>
        </p:spPr>
      </p:pic>
      <p:pic>
        <p:nvPicPr>
          <p:cNvPr id="5" name="Рисунок 4" descr="статья 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765" y="0"/>
            <a:ext cx="4496235" cy="6858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719" y="0"/>
            <a:ext cx="7789862" cy="1868488"/>
          </a:xfrm>
        </p:spPr>
        <p:txBody>
          <a:bodyPr/>
          <a:lstStyle/>
          <a:p>
            <a:r>
              <a:rPr lang="ru-RU" sz="280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4. Транслирование в педагогических коллективах опыта практических результатов своей профессиональной деятельности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012873"/>
              </p:ext>
            </p:extLst>
          </p:nvPr>
        </p:nvGraphicFramePr>
        <p:xfrm>
          <a:off x="323528" y="1772816"/>
          <a:ext cx="8712969" cy="4968553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1533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1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17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6856"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>
                        <a:spcAft>
                          <a:spcPct val="0"/>
                        </a:spcAft>
                      </a:pPr>
                      <a:r>
                        <a:rPr lang="ru-RU" sz="2000" kern="12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ru-RU" sz="200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3711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21.02.2022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МОУ «СОШ №11»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Открытый урок по окружающему миру «ПДД для пешеходов»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3711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18.10.2023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МОУ «СОШ №11»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Открытый урок по математике «Связь умножение и деления»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3711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17. 04.2024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МОУ «СОШ №11»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Открытый урок по русской языку «Правописание глаголов в прошедшем времени»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0564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10.12.2025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МОУ «СОШ №11»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Открытый урок по математике «Время.Час.»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1968788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Содержимое 3" descr="IMG_6874.PNG"/>
          <p:cNvPicPr>
            <a:picLocks noGrp="1" noChangeAspect="1"/>
          </p:cNvPicPr>
          <p:nvPr>
            <p:ph idx="1"/>
          </p:nvPr>
        </p:nvPicPr>
        <p:blipFill>
          <a:blip r:embed="rId2"/>
          <a:srcRect t="18948" r="246" b="20039"/>
          <a:stretch>
            <a:fillRect/>
          </a:stretch>
        </p:blipFill>
        <p:spPr>
          <a:xfrm>
            <a:off x="1071538" y="0"/>
            <a:ext cx="4929222" cy="6858000"/>
          </a:xfrm>
        </p:spPr>
      </p:pic>
    </p:spTree>
    <p:extLst>
      <p:ext uri="{BB962C8B-B14F-4D97-AF65-F5344CB8AC3E}">
        <p14:creationId xmlns:p14="http://schemas.microsoft.com/office/powerpoint/2010/main" val="3790315328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1118647"/>
              </p:ext>
            </p:extLst>
          </p:nvPr>
        </p:nvGraphicFramePr>
        <p:xfrm>
          <a:off x="214282" y="214290"/>
          <a:ext cx="8929718" cy="6768233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623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84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90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89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0408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Название мероприятия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проведения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1952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b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09.10.2025</a:t>
                      </a:r>
                      <a:endParaRPr lang="ru-RU" sz="1200" b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b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Городской семинар «Кладовая идей: лучшие практики и методические находки для начальной школы»</a:t>
                      </a:r>
                      <a:endParaRPr lang="en-US" sz="1200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en-US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ru-RU" sz="1200" b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b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МУ «Информационно- методический центр»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b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200" b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b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Выступление на тему: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b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«Использование технологии</a:t>
                      </a:r>
                      <a:r>
                        <a:rPr lang="ru-RU" sz="1200" b="0" baseline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 разноуровневого обучения» </a:t>
                      </a:r>
                      <a:endParaRPr lang="ru-RU" sz="1200" b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4423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27.04.2024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Межрегиональный семинар 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«Традиционные российский ценности как системообразующее ядро в обучении родному языку,родной литературе» Посвященному Году семьи в Российской Федерации.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spcAft>
                          <a:spcPct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ГБУ ДПО РМ «ЦНППМ «Педагог 13. РУ»</a:t>
                      </a:r>
                    </a:p>
                    <a:p>
                      <a:pPr>
                        <a:spcAft>
                          <a:spcPct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Республиканский 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«Нравственное воспитание и обучение школьников на внеурочных занятий татарского языка»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88515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b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31.03.2023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b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Муниципальный конкурс «Ярмарка учебно-методических инноваций»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ru-RU" sz="1200" b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b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«Информационно- методический центр»</a:t>
                      </a:r>
                    </a:p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b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200" b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ct val="0"/>
                        </a:spcAft>
                      </a:pPr>
                      <a:endParaRPr lang="ru-RU" sz="1200" b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b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системы интерактивного тестирования «</a:t>
                      </a:r>
                      <a:r>
                        <a:rPr lang="en-US" sz="1200" b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VOTUM</a:t>
                      </a:r>
                      <a:r>
                        <a:rPr lang="ru-RU" sz="1200" b="0"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 на уроках в начальной школе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2935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12.11.2025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Литературный вечер «Су</a:t>
                      </a:r>
                      <a:r>
                        <a:rPr lang="ru-RU" sz="1200" b="0" baseline="0">
                          <a:latin typeface="Times New Roman"/>
                          <a:ea typeface="Times New Roman"/>
                          <a:cs typeface="Times New Roman"/>
                        </a:rPr>
                        <a:t> нинде тестя» </a:t>
                      </a:r>
                      <a:endParaRPr lang="ru-RU" sz="1200" b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ГБУК «Национальная библиотека им. А.С.Пушкина Республики Мордовия»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200" b="0">
                          <a:latin typeface="Times New Roman"/>
                          <a:ea typeface="Times New Roman"/>
                          <a:cs typeface="Times New Roman"/>
                        </a:rPr>
                        <a:t>Отзыв</a:t>
                      </a:r>
                      <a:r>
                        <a:rPr lang="ru-RU" sz="1200" b="0" baseline="0">
                          <a:latin typeface="Times New Roman"/>
                          <a:ea typeface="Times New Roman"/>
                          <a:cs typeface="Times New Roman"/>
                        </a:rPr>
                        <a:t> на книгу «Су нинде тестя»</a:t>
                      </a:r>
                      <a:endParaRPr lang="ru-RU" sz="1200" b="0">
                        <a:latin typeface="Times New Roman" panose="02020603050405020304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8546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7046306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id="{373341A3-70F3-47FC-A455-C9A5C84C45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36468"/>
            <a:ext cx="4632119" cy="6221532"/>
          </a:xfrm>
        </p:spPr>
      </p:pic>
    </p:spTree>
    <p:extLst>
      <p:ext uri="{BB962C8B-B14F-4D97-AF65-F5344CB8AC3E}">
        <p14:creationId xmlns:p14="http://schemas.microsoft.com/office/powerpoint/2010/main" val="402973866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" name="Содержимое 5" descr="FullSizeRender (19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2182114" y="116373"/>
            <a:ext cx="5747137" cy="7736117"/>
          </a:xfrm>
        </p:spPr>
      </p:pic>
    </p:spTree>
    <p:extLst>
      <p:ext uri="{BB962C8B-B14F-4D97-AF65-F5344CB8AC3E}">
        <p14:creationId xmlns:p14="http://schemas.microsoft.com/office/powerpoint/2010/main" val="1008241979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 descr="IMG_6883 (1).PNG"/>
          <p:cNvPicPr>
            <a:picLocks noChangeAspect="1"/>
          </p:cNvPicPr>
          <p:nvPr/>
        </p:nvPicPr>
        <p:blipFill>
          <a:blip r:embed="rId2"/>
          <a:srcRect l="2576" t="19792" r="2577" b="26041"/>
          <a:stretch>
            <a:fillRect/>
          </a:stretch>
        </p:blipFill>
        <p:spPr>
          <a:xfrm>
            <a:off x="971600" y="0"/>
            <a:ext cx="4929222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29601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B378735-1C05-4418-B44E-80A52FE02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600" y="703402"/>
            <a:ext cx="8206130" cy="6154598"/>
          </a:xfrm>
          <a:prstGeom prst="rect">
            <a:avLst/>
          </a:prstGeom>
        </p:spPr>
      </p:pic>
      <p:pic>
        <p:nvPicPr>
          <p:cNvPr id="3" name="Рисунок 2" descr="благодарность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091" y="40308"/>
            <a:ext cx="4112084" cy="5842020"/>
          </a:xfrm>
          <a:prstGeom prst="rect">
            <a:avLst/>
          </a:prstGeom>
        </p:spPr>
      </p:pic>
      <p:pic>
        <p:nvPicPr>
          <p:cNvPr id="5" name="Содержимое 3" descr="FullSizeRender (16).jpg">
            <a:extLst>
              <a:ext uri="{FF2B5EF4-FFF2-40B4-BE49-F238E27FC236}">
                <a16:creationId xmlns:a16="http://schemas.microsoft.com/office/drawing/2014/main" id="{1D5AF988-2FC3-4E61-8BF9-281415160E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1711" t="5237" r="1711"/>
          <a:stretch>
            <a:fillRect/>
          </a:stretch>
        </p:blipFill>
        <p:spPr>
          <a:xfrm>
            <a:off x="5015665" y="-99392"/>
            <a:ext cx="4128335" cy="5981720"/>
          </a:xfrm>
        </p:spPr>
      </p:pic>
    </p:spTree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лагодарность.JPG"/>
          <p:cNvPicPr>
            <a:picLocks noChangeAspect="1"/>
          </p:cNvPicPr>
          <p:nvPr/>
        </p:nvPicPr>
        <p:blipFill>
          <a:blip r:embed="rId2"/>
          <a:srcRect l="5614" t="3389" r="21928"/>
          <a:stretch>
            <a:fillRect/>
          </a:stretch>
        </p:blipFill>
        <p:spPr>
          <a:xfrm rot="5400000">
            <a:off x="4120730" y="1834730"/>
            <a:ext cx="5740880" cy="4305660"/>
          </a:xfrm>
          <a:prstGeom prst="rect">
            <a:avLst/>
          </a:prstGeom>
        </p:spPr>
      </p:pic>
      <p:pic>
        <p:nvPicPr>
          <p:cNvPr id="6" name="Рисунок 5" descr="благодарность мне.JPG"/>
          <p:cNvPicPr>
            <a:picLocks noChangeAspect="1"/>
          </p:cNvPicPr>
          <p:nvPr/>
        </p:nvPicPr>
        <p:blipFill>
          <a:blip r:embed="rId3"/>
          <a:srcRect l="8790" t="3927" r="18087" b="7814"/>
          <a:stretch>
            <a:fillRect/>
          </a:stretch>
        </p:blipFill>
        <p:spPr>
          <a:xfrm rot="5400000">
            <a:off x="146354" y="897253"/>
            <a:ext cx="5589239" cy="3794733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0"/>
            <a:ext cx="7789862" cy="1868488"/>
          </a:xfrm>
        </p:spPr>
        <p:txBody>
          <a:bodyPr/>
          <a:lstStyle/>
          <a:p>
            <a:r>
              <a:rPr lang="ru-RU" sz="320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5.Активное участие в работе методических объединений педагогов своей образовательной организации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7250731"/>
              </p:ext>
            </p:extLst>
          </p:nvPr>
        </p:nvGraphicFramePr>
        <p:xfrm>
          <a:off x="173957" y="1772817"/>
          <a:ext cx="8574509" cy="4752528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642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53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7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221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76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5492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Тема очного выступления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В рамках какого мероприятия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9365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600" b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l">
                        <a:spcAft>
                          <a:spcPct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29.03.2022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l">
                        <a:spcAft>
                          <a:spcPct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МОУ «СОШ №11»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l">
                        <a:spcAft>
                          <a:spcPct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«Творческий подход в обучение школьников» 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l">
                        <a:spcAft>
                          <a:spcPct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Заседание методического объединения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9153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600" b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l">
                        <a:spcAft>
                          <a:spcPct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06.11.2023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l">
                        <a:spcAft>
                          <a:spcPct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МОУ «СОШ №11»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l">
                        <a:spcAft>
                          <a:spcPct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«Использование технологии разноуровневого обучения» 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l">
                        <a:spcAft>
                          <a:spcPct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Заседание методического объединения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9365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600" b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0"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l">
                        <a:spcAft>
                          <a:spcPct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08.04.2025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l">
                        <a:spcAft>
                          <a:spcPct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 МОУ «СОШ №11»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l">
                        <a:spcAft>
                          <a:spcPct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«Инновационные технологии  в начальной школе»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l">
                        <a:spcAft>
                          <a:spcPct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Педагогический совет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9153">
                <a:tc>
                  <a:txBody>
                    <a:bodyPr vert="horz"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r>
                        <a:rPr lang="ru-RU" sz="1600" b="0"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l">
                        <a:spcAft>
                          <a:spcPct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05.12.2025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l">
                        <a:spcAft>
                          <a:spcPct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МОУ «СОШ №11»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l">
                        <a:spcAft>
                          <a:spcPct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«Формирование функциональной грамотности в начальной школе» </a:t>
                      </a:r>
                    </a:p>
                  </a:txBody>
                  <a:tcPr marL="68580" marR="68580" marT="0" marB="0"/>
                </a:tc>
                <a:tc>
                  <a:txBody>
                    <a:bodyPr vert="horz" wrap="square"/>
                    <a:lstStyle/>
                    <a:p>
                      <a:pPr algn="l">
                        <a:spcAft>
                          <a:spcPct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Заседание методического объединения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7857492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Объект 2">
            <a:extLst>
              <a:ext uri="{FF2B5EF4-FFF2-40B4-BE49-F238E27FC236}">
                <a16:creationId xmlns:a16="http://schemas.microsoft.com/office/drawing/2014/main" id="{5FC30DF0-059B-46B3-9A47-C8D16429FA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342" y="857250"/>
            <a:ext cx="6858000" cy="5143501"/>
          </a:xfrm>
        </p:spPr>
      </p:pic>
    </p:spTree>
    <p:extLst>
      <p:ext uri="{BB962C8B-B14F-4D97-AF65-F5344CB8AC3E}">
        <p14:creationId xmlns:p14="http://schemas.microsoft.com/office/powerpoint/2010/main" val="2129930314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7786742" cy="1571612"/>
          </a:xfrm>
        </p:spPr>
        <p:txBody>
          <a:bodyPr/>
          <a:lstStyle/>
          <a:p>
            <a:pPr algn="ctr"/>
            <a:r>
              <a:rPr lang="ru-RU" sz="280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ru-RU" sz="240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. Выявление развития у обучающихся способностей к научной, творческой деятельности, участие в олимпиадах, </a:t>
            </a:r>
            <a:br>
              <a:rPr lang="ru-RU" sz="240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sz="240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конкурсах</a:t>
            </a:r>
          </a:p>
        </p:txBody>
      </p:sp>
      <p:pic>
        <p:nvPicPr>
          <p:cNvPr id="5" name="Рисунок 4" descr="IMG_6884.PNG"/>
          <p:cNvPicPr>
            <a:picLocks noChangeAspect="1"/>
          </p:cNvPicPr>
          <p:nvPr/>
        </p:nvPicPr>
        <p:blipFill>
          <a:blip r:embed="rId2"/>
          <a:srcRect l="2576" t="18750" r="2576" b="19792"/>
          <a:stretch>
            <a:fillRect/>
          </a:stretch>
        </p:blipFill>
        <p:spPr>
          <a:xfrm>
            <a:off x="1000100" y="1486220"/>
            <a:ext cx="3761375" cy="5283836"/>
          </a:xfrm>
          <a:prstGeom prst="rect">
            <a:avLst/>
          </a:prstGeom>
        </p:spPr>
      </p:pic>
      <p:pic>
        <p:nvPicPr>
          <p:cNvPr id="4" name="Содержимое 6" descr="девяткин.jpg">
            <a:extLst>
              <a:ext uri="{FF2B5EF4-FFF2-40B4-BE49-F238E27FC236}">
                <a16:creationId xmlns:a16="http://schemas.microsoft.com/office/drawing/2014/main" id="{9BC5B1F3-4D69-42B4-B7EC-7470A2A3EA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57463" y="1558592"/>
            <a:ext cx="3986537" cy="5211464"/>
          </a:xfrm>
        </p:spPr>
      </p:pic>
    </p:spTree>
    <p:extLst>
      <p:ext uri="{BB962C8B-B14F-4D97-AF65-F5344CB8AC3E}">
        <p14:creationId xmlns:p14="http://schemas.microsoft.com/office/powerpoint/2010/main" val="4006096637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D2B57-6E79-4C4E-9D5F-C6ABFAB8A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274638"/>
            <a:ext cx="8034096" cy="1143000"/>
          </a:xfrm>
        </p:spPr>
        <p:txBody>
          <a:bodyPr/>
          <a:lstStyle/>
          <a:p>
            <a:r>
              <a:rPr lang="ru-RU"/>
              <a:t>Интернет олимпиады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B14BE5-DF3F-471B-8310-566E34D33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ru-RU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04269C-96EF-4258-B7BA-5B31BC8C2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0064" y="1268760"/>
            <a:ext cx="4203936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038794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Содержимое 3" descr="FullSizeRender (2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02" y="912135"/>
            <a:ext cx="4258747" cy="594586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2015E3-2A74-4CBF-A1B4-B5C8E57B9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4467" y="116632"/>
            <a:ext cx="4584457" cy="321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54327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Содержимое 3" descr="FullSizeRender (2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2057400"/>
            <a:ext cx="3446960" cy="4800600"/>
          </a:xfrm>
        </p:spPr>
      </p:pic>
      <p:pic>
        <p:nvPicPr>
          <p:cNvPr id="5" name="Рисунок 4" descr="FullSizeRender (2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153" y="0"/>
            <a:ext cx="3630847" cy="5072098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057052"/>
          </a:xfrm>
        </p:spPr>
        <p:txBody>
          <a:bodyPr/>
          <a:lstStyle/>
          <a:p>
            <a:r>
              <a:rPr lang="ru-RU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Муниципальный уровень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484784"/>
            <a:ext cx="7498080" cy="4800600"/>
          </a:xfrm>
        </p:spPr>
        <p:txBody>
          <a:bodyPr/>
          <a:lstStyle/>
          <a:p>
            <a:pPr marL="0" indent="0">
              <a:buNone/>
            </a:pPr>
            <a:endParaRPr lang="ru-RU"/>
          </a:p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934DD0-F795-4F8F-9C5D-FE0B22B8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5786" y="1006375"/>
            <a:ext cx="4348214" cy="585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897402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Содержимое 7" descr="FullSizeRender (2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3284984"/>
            <a:ext cx="4949414" cy="3573016"/>
          </a:xfrm>
        </p:spPr>
      </p:pic>
      <p:pic>
        <p:nvPicPr>
          <p:cNvPr id="10" name="Рисунок 9" descr="чи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3744" y="0"/>
            <a:ext cx="4690256" cy="32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1588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_rels/theme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r="http://schemas.openxmlformats.org/officeDocument/2006/relationships" xmlns:a="http://schemas.openxmlformats.org/drawingml/2006/main" name="Солнцестояние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олнцестояние">
      <a:majorFont>
        <a:latin typeface="Gill Sans MT"/>
        <a:ea typeface="Arial"/>
        <a:cs typeface="Arial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Arial"/>
        <a:cs typeface="Arial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Template>Solstice</Template>
  <Company/>
  <PresentationFormat>On-screen Show (4:3)</PresentationFormat>
  <Paragraphs>20</Paragraphs>
  <Slides>33</Slides>
  <Notes>1</Notes>
  <TotalTime>7086</TotalTime>
  <HiddenSlides>0</HiddenSlides>
  <MMClips>0</MMClips>
  <ScaleCrop>0</ScaleCrop>
  <HeadingPairs>
    <vt:vector baseType="variant" size="6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baseType="lpstr" size="41">
      <vt:lpstr>Arial</vt:lpstr>
      <vt:lpstr>Gill Sans MT</vt:lpstr>
      <vt:lpstr>Wingdings 2</vt:lpstr>
      <vt:lpstr>Verdana</vt:lpstr>
      <vt:lpstr>Times New Roman</vt:lpstr>
      <vt:lpstr>Calibri</vt:lpstr>
      <vt:lpstr>MS Gothic</vt:lpstr>
      <vt:lpstr>Солнцестояние</vt:lpstr>
      <vt:lpstr>Министерство образования РМПортфолио Рамазановой Юлии Ряшитовны учителя начальных классовМОУ «Средняя общеобразовательная школа №11» г.о.Саранск </vt:lpstr>
      <vt:lpstr>1. Положительная результаты освоения обучающимися образовательных программ по итогам мониторингов, проводимых организацией</vt:lpstr>
      <vt:lpstr>PowerPoint Presentation</vt:lpstr>
      <vt:lpstr>2. Выявление развития у обучающихся способностей к научной, творческой деятельности, участие в олимпиадах, конкурсах</vt:lpstr>
      <vt:lpstr>Интернет олимпиады</vt:lpstr>
      <vt:lpstr>PowerPoint Presentation</vt:lpstr>
      <vt:lpstr>PowerPoint Presentation</vt:lpstr>
      <vt:lpstr>Муниципальный уровень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Региональный уровень </vt:lpstr>
      <vt:lpstr>PowerPoint Presentation</vt:lpstr>
      <vt:lpstr>PowerPoint Presentation</vt:lpstr>
      <vt:lpstr>Всероссийский уровень</vt:lpstr>
      <vt:lpstr>PowerPoint Presentation</vt:lpstr>
      <vt:lpstr>PowerPoint Presentation</vt:lpstr>
      <vt:lpstr>PowerPoint Presentation</vt:lpstr>
      <vt:lpstr>3. Личный вклад в повышение качества образования, совершенствование методов обучения и воспитания</vt:lpstr>
      <vt:lpstr>PowerPoint Presentation</vt:lpstr>
      <vt:lpstr>Публикации</vt:lpstr>
      <vt:lpstr>PowerPoint Presentation</vt:lpstr>
      <vt:lpstr>4. Транслирование в педагогических коллективах опыта практических результатов своей профессиональной деятельности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5.Активное участие в работе методических объединений педагогов своей образовательной организации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Роль ПНПО в развитии (модернизации) образования страны</dc:title>
  <dc:creator>User User</dc:creator>
  <cp:lastModifiedBy>user</cp:lastModifiedBy>
  <cp:revision>453</cp:revision>
  <cp:lastPrinted>1601-01-01T00:00:00.000</cp:lastPrinted>
  <dcterms:created xsi:type="dcterms:W3CDTF">2010-08-04T11:06:49Z</dcterms:created>
  <dcterms:modified xsi:type="dcterms:W3CDTF">2026-02-25T07:12:42Z</dcterms:modified>
</cp:coreProperties>
</file>