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trictFirstAndLastChars="0" saveSubsetFonts="1">
  <p:sldMasterIdLst>
    <p:sldMasterId id="2147483649" r:id="rId1"/>
  </p:sldMasterIdLst>
  <p:notesMasterIdLst>
    <p:notesMasterId r:id="rId2"/>
  </p:notesMasterIdLst>
  <p:sldIdLst>
    <p:sldId id="256" r:id="rId3"/>
    <p:sldId id="387" r:id="rId4"/>
    <p:sldId id="368" r:id="rId5"/>
    <p:sldId id="369" r:id="rId6"/>
    <p:sldId id="370" r:id="rId7"/>
    <p:sldId id="371" r:id="rId8"/>
    <p:sldId id="393" r:id="rId9"/>
    <p:sldId id="394" r:id="rId10"/>
    <p:sldId id="373" r:id="rId11"/>
    <p:sldId id="375" r:id="rId12"/>
    <p:sldId id="376" r:id="rId13"/>
    <p:sldId id="374" r:id="rId14"/>
    <p:sldId id="395" r:id="rId15"/>
    <p:sldId id="396" r:id="rId16"/>
    <p:sldId id="397" r:id="rId17"/>
    <p:sldId id="377" r:id="rId18"/>
    <p:sldId id="379" r:id="rId19"/>
    <p:sldId id="378" r:id="rId20"/>
    <p:sldId id="398" r:id="rId21"/>
    <p:sldId id="380" r:id="rId22"/>
    <p:sldId id="382" r:id="rId23"/>
    <p:sldId id="383" r:id="rId24"/>
    <p:sldId id="381" r:id="rId25"/>
    <p:sldId id="384" r:id="rId26"/>
    <p:sldId id="400" r:id="rId27"/>
    <p:sldId id="386" r:id="rId28"/>
    <p:sldId id="385" r:id="rId29"/>
    <p:sldId id="390" r:id="rId30"/>
    <p:sldId id="388" r:id="rId31"/>
    <p:sldId id="389" r:id="rId32"/>
    <p:sldId id="399" r:id="rId33"/>
    <p:sldId id="391" r:id="rId34"/>
    <p:sldId id="392" r:id="rId35"/>
  </p:sldIdLst>
  <p:sldSz cx="9144000" cy="6858000" type="screen4x3"/>
  <p:notesSz cx="6858000" cy="9144000"/>
  <p:custDataLst>
    <p:tags r:id="rId36"/>
  </p:custDataLst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66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fill>
          <a:solidFill>
            <a:schemeClr val="accent6">
              <a:alpha val="20000"/>
            </a:schemeClr>
          </a:solidFill>
        </a:fill>
      </a:tcStyle>
    </a:band1H>
    <a:band1V>
      <a:tcStyle>
        <a:fill>
          <a:solidFill>
            <a:schemeClr val="accent6">
              <a:alpha val="2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fill>
          <a:solidFill>
            <a:schemeClr val="accent2">
              <a:alpha val="20000"/>
            </a:schemeClr>
          </a:solidFill>
        </a:fill>
      </a:tcStyle>
    </a:band1H>
    <a:band1V>
      <a:tcStyle>
        <a:fill>
          <a:solidFill>
            <a:schemeClr val="accent2">
              <a:alpha val="2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44" autoAdjust="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tags" Target="tags/tag1.xml" /><Relationship Id="rId37" Type="http://schemas.openxmlformats.org/officeDocument/2006/relationships/presProps" Target="presProps.xml" /><Relationship Id="rId38" Type="http://schemas.openxmlformats.org/officeDocument/2006/relationships/viewProps" Target="viewProps.xml" /><Relationship Id="rId39" Type="http://schemas.openxmlformats.org/officeDocument/2006/relationships/theme" Target="theme/theme1.xml" /><Relationship Id="rId4" Type="http://schemas.openxmlformats.org/officeDocument/2006/relationships/slide" Target="slides/slide2.xml" /><Relationship Id="rId40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6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7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5700" y="933450"/>
            <a:ext cx="4341813" cy="3351213"/>
          </a:xfrm>
          <a:prstGeom prst="rect">
            <a:avLst/>
          </a:prstGeom>
          <a:noFill/>
          <a:ln w="9525">
            <a:noFill/>
            <a:round/>
          </a:ln>
        </p:spPr>
      </p:sp>
      <p:sp>
        <p:nvSpPr>
          <p:cNvPr id="615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5813" cy="37226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</p:spTree>
    <p:extLst>
      <p:ext uri="{BB962C8B-B14F-4D97-AF65-F5344CB8AC3E}">
        <p14:creationId xmlns:p14="http://schemas.microsoft.com/office/powerpoint/2010/main" val="4204107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14758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89862" cy="1868488"/>
          </a:xfrm>
          <a:prstGeom prst="rect">
            <a:avLst/>
          </a:prstGeom>
          <a:noFill/>
          <a:ln w="9525">
            <a:noFill/>
            <a:rou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89862" cy="4506912"/>
          </a:xfrm>
          <a:prstGeom prst="rect">
            <a:avLst/>
          </a:prstGeom>
          <a:noFill/>
          <a:ln w="9525">
            <a:noFill/>
            <a:rou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Четвертый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  <p:sp>
        <p:nvSpPr>
          <p:cNvPr id="1029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30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31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1" r:id="rId2"/>
  </p:sldLayoutIdLst>
  <p:transition/>
  <p:timing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+mj-lt"/>
          <a:ea typeface="Lucida Sans Unicode" pitchFamily="34" charset="0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Lucida Sans Unicode" pitchFamily="34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Lucida Sans Unicode" pitchFamily="34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Lucida Sans Unicode" pitchFamily="34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Lucida Sans Unicode" pitchFamily="34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Lucida Sans Unicode" pitchFamily="34" charset="0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jpeg" /><Relationship Id="rId3" Type="http://schemas.openxmlformats.org/officeDocument/2006/relationships/image" Target="../media/image20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jpeg" /><Relationship Id="rId3" Type="http://schemas.openxmlformats.org/officeDocument/2006/relationships/image" Target="../media/image23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5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6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7.jpeg" /><Relationship Id="rId3" Type="http://schemas.openxmlformats.org/officeDocument/2006/relationships/image" Target="../media/image28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9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0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1.jpeg" /><Relationship Id="rId3" Type="http://schemas.openxmlformats.org/officeDocument/2006/relationships/image" Target="../media/image32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3.jpeg" /><Relationship Id="rId3" Type="http://schemas.openxmlformats.org/officeDocument/2006/relationships/image" Target="../media/image34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5.jpeg" /><Relationship Id="rId3" Type="http://schemas.openxmlformats.org/officeDocument/2006/relationships/image" Target="../media/image36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7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8.jpeg" /><Relationship Id="rId3" Type="http://schemas.openxmlformats.org/officeDocument/2006/relationships/image" Target="../media/image39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0.jpeg" /><Relationship Id="rId3" Type="http://schemas.openxmlformats.org/officeDocument/2006/relationships/image" Target="../media/image41.jpeg" /><Relationship Id="rId4" Type="http://schemas.openxmlformats.org/officeDocument/2006/relationships/image" Target="../media/image42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3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4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5.jpeg" /><Relationship Id="rId3" Type="http://schemas.openxmlformats.org/officeDocument/2006/relationships/image" Target="../media/image46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7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Relationship Id="rId3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Relationship Id="rId3" Type="http://schemas.openxmlformats.org/officeDocument/2006/relationships/image" Target="../media/image7.jpeg" /><Relationship Id="rId4" Type="http://schemas.openxmlformats.org/officeDocument/2006/relationships/image" Target="../media/image8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jpeg" /><Relationship Id="rId3" Type="http://schemas.openxmlformats.org/officeDocument/2006/relationships/image" Target="../media/image14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88913"/>
            <a:ext cx="8391525" cy="2500312"/>
          </a:xfrm>
        </p:spPr>
        <p:txBody>
          <a:bodyPr lIns="90000" tIns="46800" rIns="90000" bIns="46800"/>
          <a:lstStyle/>
          <a:p>
            <a:pPr eaLnBrk="1">
              <a:tabLst>
                <a:tab pos="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br>
              <a:rPr lang="ru-RU" altLang="ru-RU" sz="3200" i="1">
                <a:solidFill>
                  <a:srgbClr val="CC0000"/>
                </a:solidFill>
              </a:rPr>
            </a:br>
            <a:br>
              <a:rPr lang="ru-RU" altLang="ru-RU" sz="4000" i="1">
                <a:solidFill>
                  <a:srgbClr val="CC0000"/>
                </a:solidFill>
              </a:rPr>
            </a:br>
            <a:br>
              <a:rPr lang="ru-RU" altLang="ru-RU" sz="4000" i="1">
                <a:solidFill>
                  <a:srgbClr val="CC0000"/>
                </a:solidFill>
              </a:rPr>
            </a:br>
            <a:r>
              <a:rPr lang="ru-RU" altLang="ru-RU" sz="2400" i="1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Министерство образования РМ</a:t>
            </a:r>
            <a:br>
              <a:rPr lang="ru-RU" altLang="ru-RU" sz="4000" i="1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br>
              <a:rPr lang="ru-RU" altLang="ru-RU" sz="4000" i="1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800" i="1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altLang="ru-RU" sz="28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Денисовой Екатерины Юрьевны, </a:t>
            </a: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учителя начальных классов</a:t>
            </a: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МОУ «Средняя общеобразовательная школа №11» г.о.Саранск</a:t>
            </a: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br>
              <a:rPr lang="ru-RU" altLang="ru-RU" sz="2800" i="1">
                <a:solidFill>
                  <a:srgbClr val="000099"/>
                </a:solidFill>
              </a:rPr>
            </a:br>
            <a:endParaRPr lang="ru-RU" altLang="ru-RU" sz="2800" i="1">
              <a:solidFill>
                <a:srgbClr val="000099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573089" y="3141663"/>
            <a:ext cx="5799112" cy="2951633"/>
          </a:xfrm>
        </p:spPr>
        <p:txBody>
          <a:bodyPr lIns="90000" tIns="46800" rIns="90000" bIns="46800"/>
          <a:lstStyle/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>
                <a:solidFill>
                  <a:srgbClr val="CC0000"/>
                </a:solidFill>
                <a:latin typeface="Times New Roman" pitchFamily="18" charset="0"/>
              </a:rPr>
              <a:t>Дата рождения: 16.11.1991 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endParaRPr lang="ru-RU" altLang="ru-RU" sz="2000" b="1">
              <a:solidFill>
                <a:srgbClr val="CC0000"/>
              </a:solidFill>
              <a:latin typeface="Times New Roman" panose="02020603050405020304" pitchFamily="18" charset="0"/>
            </a:endParaRPr>
          </a:p>
          <a:p>
            <a:pPr marL="0" indent="0" eaLnBrk="1">
              <a:lnSpc>
                <a:spcPct val="80000"/>
              </a:lnSpc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>
                <a:solidFill>
                  <a:srgbClr val="CC0000"/>
                </a:solidFill>
                <a:latin typeface="Times New Roman" pitchFamily="18" charset="0"/>
              </a:rPr>
              <a:t>Профессиональное образование: учитель начальных классов и учитель информатики, МГПИ  им. М.Е.Евсевьева, № диплома </a:t>
            </a:r>
            <a:r>
              <a:rPr lang="ru-RU" sz="2000" b="1">
                <a:solidFill>
                  <a:srgbClr val="CC0000"/>
                </a:solidFill>
                <a:latin typeface="Times New Roman" pitchFamily="16" charset="0"/>
              </a:rPr>
              <a:t>1013050219566</a:t>
            </a:r>
            <a:r>
              <a:rPr lang="ru-RU" altLang="ru-RU" sz="2000" b="1">
                <a:solidFill>
                  <a:srgbClr val="CC0000"/>
                </a:solidFill>
                <a:latin typeface="Times New Roman" pitchFamily="18" charset="0"/>
              </a:rPr>
              <a:t>,  дата выдачи 30.06.2014г. 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endParaRPr lang="ru-RU" altLang="ru-RU" sz="2000" b="1">
              <a:solidFill>
                <a:srgbClr val="CC0000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>
                <a:solidFill>
                  <a:srgbClr val="CC0000"/>
                </a:solidFill>
                <a:latin typeface="Times New Roman" pitchFamily="18" charset="0"/>
              </a:rPr>
              <a:t>Стаж педагогической работы (по специальности): 11 лет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>
                <a:solidFill>
                  <a:srgbClr val="CC0000"/>
                </a:solidFill>
                <a:latin typeface="Times New Roman" pitchFamily="18" charset="0"/>
              </a:rPr>
              <a:t>Общий трудовой стаж: 11 лет								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endParaRPr lang="ru-RU" altLang="ru-RU" sz="2000" b="1">
              <a:solidFill>
                <a:srgbClr val="CC0000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>
                <a:solidFill>
                  <a:srgbClr val="CC0000"/>
                </a:solidFill>
                <a:latin typeface="Times New Roman" pitchFamily="18" charset="0"/>
              </a:rPr>
              <a:t>Наличие квалификационной категории: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>
                <a:solidFill>
                  <a:srgbClr val="CC0000"/>
                </a:solidFill>
                <a:latin typeface="Times New Roman" pitchFamily="18" charset="0"/>
              </a:rPr>
              <a:t>															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>
                <a:solidFill>
                  <a:srgbClr val="CC0000"/>
                </a:solidFill>
                <a:latin typeface="Times New Roman" pitchFamily="18" charset="0"/>
              </a:rPr>
              <a:t>		</a:t>
            </a:r>
            <a:r>
              <a:rPr lang="ru-RU" altLang="ru-RU" sz="1800" b="1">
                <a:solidFill>
                  <a:srgbClr val="CC0000"/>
                </a:solidFill>
                <a:latin typeface="Times New Roman" pitchFamily="18" charset="0"/>
              </a:rPr>
              <a:t>						</a:t>
            </a:r>
            <a:r>
              <a:rPr lang="ru-RU" altLang="ru-RU" sz="1800" b="1">
                <a:solidFill>
                  <a:srgbClr val="B80047"/>
                </a:solidFill>
                <a:latin typeface="Times New Roman" pitchFamily="18" charset="0"/>
              </a:rPr>
              <a:t>								</a:t>
            </a:r>
            <a:endParaRPr lang="ru-RU" altLang="ru-RU" sz="1800" b="1">
              <a:solidFill>
                <a:srgbClr val="2D2DB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304B03-F51B-4A22-8986-9FD2E4024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722" y="2826782"/>
            <a:ext cx="2773922" cy="3698562"/>
          </a:xfrm>
          <a:prstGeom prst="rect">
            <a:avLst/>
          </a:prstGeom>
        </p:spPr>
      </p:pic>
    </p:spTree>
  </p:cSld>
  <p:clrMapOvr>
    <a:masterClrMapping/>
  </p:clrMapOvr>
  <p:transition spd="med"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949D78-A031-4F6F-8761-E36CA134C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2636"/>
            <a:ext cx="4248472" cy="63707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607B2533-85BA-423F-8C31-1378E19BAB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71798"/>
            <a:ext cx="4536503" cy="6381538"/>
          </a:xfrm>
        </p:spPr>
      </p:pic>
    </p:spTree>
    <p:extLst>
      <p:ext uri="{BB962C8B-B14F-4D97-AF65-F5344CB8AC3E}">
        <p14:creationId xmlns:p14="http://schemas.microsoft.com/office/powerpoint/2010/main" val="3550068259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33F8C69-2CAC-4928-9C4F-B21CBCA80B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30" y="260647"/>
            <a:ext cx="4409414" cy="6251499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E2C81E-F9CE-4839-BCB0-C46BC9D7A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38506" y="1181689"/>
            <a:ext cx="6251498" cy="440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55567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AC9F6A69-F229-415A-92D2-8F373FEECC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42172"/>
            <a:ext cx="4452568" cy="6418935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241683A-AA8E-4EEC-BCC6-61B1B0C4A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857" y="136001"/>
            <a:ext cx="4814202" cy="64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82444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B454304-AF97-4722-BDAB-004FC0BE66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260" y="116632"/>
            <a:ext cx="4831035" cy="6636656"/>
          </a:xfrm>
        </p:spPr>
      </p:pic>
    </p:spTree>
    <p:extLst>
      <p:ext uri="{BB962C8B-B14F-4D97-AF65-F5344CB8AC3E}">
        <p14:creationId xmlns:p14="http://schemas.microsoft.com/office/powerpoint/2010/main" val="2163272117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E56E9E3-9BFB-4B39-905F-42F1CD51D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11" y="143871"/>
            <a:ext cx="5584371" cy="354130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95C9F6-0341-4D2C-99EF-3378CF418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968" y="3639328"/>
            <a:ext cx="5581415" cy="363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12368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4D6242C-43FF-45CB-9A64-0D9776150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93006"/>
            <a:ext cx="5112568" cy="6573709"/>
          </a:xfrm>
        </p:spPr>
      </p:pic>
    </p:spTree>
    <p:extLst>
      <p:ext uri="{BB962C8B-B14F-4D97-AF65-F5344CB8AC3E}">
        <p14:creationId xmlns:p14="http://schemas.microsoft.com/office/powerpoint/2010/main" val="160511720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4A8885C-1D66-498E-A34C-A2E1E41811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0"/>
            <a:ext cx="5002020" cy="6669360"/>
          </a:xfrm>
        </p:spPr>
      </p:pic>
    </p:spTree>
    <p:extLst>
      <p:ext uri="{BB962C8B-B14F-4D97-AF65-F5344CB8AC3E}">
        <p14:creationId xmlns:p14="http://schemas.microsoft.com/office/powerpoint/2010/main" val="1255506076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31A52102-EEFE-4B90-8B2B-F9E8C0180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0"/>
            <a:ext cx="5112568" cy="6921818"/>
          </a:xfrm>
        </p:spPr>
      </p:pic>
    </p:spTree>
    <p:extLst>
      <p:ext uri="{BB962C8B-B14F-4D97-AF65-F5344CB8AC3E}">
        <p14:creationId xmlns:p14="http://schemas.microsoft.com/office/powerpoint/2010/main" val="2382459956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56AD71EA-981C-4F32-B161-3714008B87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88639"/>
            <a:ext cx="4148513" cy="5904657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E344D7-05F2-4272-9BA9-87799EE9E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88639"/>
            <a:ext cx="4179875" cy="59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95543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31CEB6F2-87E3-4616-942B-4AC302D1E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48680"/>
            <a:ext cx="4680520" cy="6192688"/>
          </a:xfrm>
        </p:spPr>
      </p:pic>
    </p:spTree>
    <p:extLst>
      <p:ext uri="{BB962C8B-B14F-4D97-AF65-F5344CB8AC3E}">
        <p14:creationId xmlns:p14="http://schemas.microsoft.com/office/powerpoint/2010/main" val="218232016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480" y="-25036"/>
            <a:ext cx="7789862" cy="1868488"/>
          </a:xfrm>
        </p:spPr>
        <p:txBody>
          <a:bodyPr/>
          <a:lstStyle/>
          <a:p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1. Положительная результаты освоения обучающимися образовательных программ по итогам мониторингов, проводимых организацией</a:t>
            </a:r>
            <a:endParaRPr lang="ru-RU" sz="280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18702"/>
              </p:ext>
            </p:extLst>
          </p:nvPr>
        </p:nvGraphicFramePr>
        <p:xfrm>
          <a:off x="691481" y="2132856"/>
          <a:ext cx="7769893" cy="432048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943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2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2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527">
                <a:tc rowSpan="2"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Предметы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Качество знаний (%)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57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2022-2023 уч.г.</a:t>
                      </a:r>
                      <a:endParaRPr lang="ru-RU" sz="2000"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3Е класс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2023-2024 уч.г</a:t>
                      </a:r>
                      <a:endParaRPr lang="ru-RU" sz="2000"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4Е класс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2024-2025 у.г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4Е класс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130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709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057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0166618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697012"/>
          </a:xfrm>
        </p:spPr>
        <p:txBody>
          <a:bodyPr/>
          <a:lstStyle/>
          <a:p>
            <a:r>
              <a:rPr lang="ru-RU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Всероссийский уровень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F2D85216-1474-4C7E-9A05-1EB8C53812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836712"/>
            <a:ext cx="4896544" cy="5849168"/>
          </a:xfrm>
        </p:spPr>
      </p:pic>
    </p:spTree>
    <p:extLst>
      <p:ext uri="{BB962C8B-B14F-4D97-AF65-F5344CB8AC3E}">
        <p14:creationId xmlns:p14="http://schemas.microsoft.com/office/powerpoint/2010/main" val="128114056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A6A1BC3A-5DE1-4B8C-9968-B72C18C225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963488"/>
            <a:ext cx="5286880" cy="5400600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8694D8-4CFB-4734-8889-5EC617DF3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429252"/>
            <a:ext cx="5263199" cy="342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8277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2D73481A-5DB9-4585-838B-0394CFE6B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84" y="260648"/>
            <a:ext cx="4387616" cy="6096903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81EE72-6C08-4E85-AD9C-09D4D010D2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938" y="260647"/>
            <a:ext cx="4352645" cy="609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96605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3C055F3-AE24-46C4-A407-270BAA905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-93863"/>
            <a:ext cx="5112568" cy="35977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83617F4-62BA-4CBF-86B8-0FF1FC620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532727"/>
            <a:ext cx="5112568" cy="340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31843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021" y="-99392"/>
            <a:ext cx="7789862" cy="1868488"/>
          </a:xfrm>
        </p:spPr>
        <p:txBody>
          <a:bodyPr/>
          <a:lstStyle/>
          <a:p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3. Личный вклад в повышение качества образования, совершенствование методов обучения и воспитания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D6A3F9B-B469-4453-B89F-BB84E845E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59" y="1484784"/>
            <a:ext cx="4056577" cy="5408769"/>
          </a:xfrm>
        </p:spPr>
      </p:pic>
    </p:spTree>
    <p:extLst>
      <p:ext uri="{BB962C8B-B14F-4D97-AF65-F5344CB8AC3E}">
        <p14:creationId xmlns:p14="http://schemas.microsoft.com/office/powerpoint/2010/main" val="2904766145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FBEDF77-FCB5-4079-B33F-F8301DCC2D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404664"/>
            <a:ext cx="3834426" cy="511256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041D7F-F600-404D-B2DB-79CD8B227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964" y="404664"/>
            <a:ext cx="383442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2027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39700"/>
            <a:ext cx="4536504" cy="552996"/>
          </a:xfrm>
        </p:spPr>
        <p:txBody>
          <a:bodyPr/>
          <a:lstStyle/>
          <a:p>
            <a:r>
              <a:rPr lang="ru-RU" sz="160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Публикации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6CFCD29-4365-406B-9C32-DF59AD04CE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4" y="2181796"/>
            <a:ext cx="3208936" cy="4536504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AA3ABA-54E0-4FCF-818B-9553D73D7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690" y="725835"/>
            <a:ext cx="2963628" cy="41490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E98FA6-3389-4E9D-B846-057EBA20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105472"/>
            <a:ext cx="324975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26132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719" y="0"/>
            <a:ext cx="7789862" cy="1868488"/>
          </a:xfrm>
        </p:spPr>
        <p:txBody>
          <a:bodyPr/>
          <a:lstStyle/>
          <a:p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4. Транслирование в педагогических коллективах опыта практических результатов своей профессиональной деятельности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12873"/>
              </p:ext>
            </p:extLst>
          </p:nvPr>
        </p:nvGraphicFramePr>
        <p:xfrm>
          <a:off x="323528" y="1772816"/>
          <a:ext cx="8712969" cy="5072122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317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8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7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856"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711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 b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20.04.2022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  <a:endParaRPr lang="ru-RU" sz="18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Открытый урок по литературному чтению:</a:t>
                      </a:r>
                    </a:p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Э.Н. Успенский «Чебурашка»</a:t>
                      </a:r>
                    </a:p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Открытый урок по математике «Связь между суммой и слагаемыми»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3711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 b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03.02.2023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  <a:endParaRPr lang="ru-RU" sz="18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Открытый урок по математике «Умножение суммы на число»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711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 b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26.04.2024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  <a:endParaRPr lang="ru-RU" sz="18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Открытый урок по окружающему миру «Великая война и Великая Победа»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0564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 b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08.10.2025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  <a:endParaRPr lang="ru-RU" sz="18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Открытый урок по русскому языку «Распознавание падежей имён существительных»</a:t>
                      </a:r>
                    </a:p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968788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34A8FF87-0A7A-44BE-B4FA-D321B9EB3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242" y="116632"/>
            <a:ext cx="4778030" cy="6552728"/>
          </a:xfrm>
        </p:spPr>
      </p:pic>
    </p:spTree>
    <p:extLst>
      <p:ext uri="{BB962C8B-B14F-4D97-AF65-F5344CB8AC3E}">
        <p14:creationId xmlns:p14="http://schemas.microsoft.com/office/powerpoint/2010/main" val="3790315328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1118647"/>
              </p:ext>
            </p:extLst>
          </p:nvPr>
        </p:nvGraphicFramePr>
        <p:xfrm>
          <a:off x="251520" y="260649"/>
          <a:ext cx="8352927" cy="6559071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518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3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36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3409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проведения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1438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09.10.2025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Городской семинар «Кладовая идей: лучшие практики и методические находки для начальной школы»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 «Информационно- методический центр»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Выступление на тему: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«Приёмы работы над правописанием словарных слов»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1118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31.03.2023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Муниципальный конкурс «Ярмарка учебно-методических инноваций»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«Информационно- методический центр»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системы интерактивного тестирования «</a:t>
                      </a:r>
                      <a:r>
                        <a:rPr lang="en-US" sz="18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VOTUM</a:t>
                      </a:r>
                      <a:r>
                        <a:rPr lang="ru-RU" sz="18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на уроках в начальной школе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4753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12.01.2026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педагогических идей «Педагог </a:t>
                      </a:r>
                      <a:r>
                        <a:rPr lang="en-US" sz="16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XXI 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века: современные подходы в профессиональной деятельности»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центр </a:t>
                      </a:r>
                      <a:r>
                        <a:rPr lang="en-US" sz="18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INCEPTUM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«Приёмы работы над правописанием словарных слов в начальных классах»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8546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046306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9FE0B5-C65F-44E9-AA67-9514C5B48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0"/>
            <a:ext cx="5074170" cy="681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29601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C4E28C11-D743-440C-A8EF-CB01055B1E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0"/>
            <a:ext cx="5184576" cy="6990440"/>
          </a:xfrm>
        </p:spPr>
      </p:pic>
    </p:spTree>
    <p:extLst>
      <p:ext uri="{BB962C8B-B14F-4D97-AF65-F5344CB8AC3E}">
        <p14:creationId xmlns:p14="http://schemas.microsoft.com/office/powerpoint/2010/main" val="402973866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03135B1-9A28-4D41-9DB1-777756E507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1596" y="364657"/>
            <a:ext cx="3600401" cy="512057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36316B-3B48-460A-B66E-FDC6447A9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361" y="1"/>
            <a:ext cx="3951344" cy="558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241979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0"/>
            <a:ext cx="7789862" cy="1868488"/>
          </a:xfrm>
        </p:spPr>
        <p:txBody>
          <a:bodyPr/>
          <a:lstStyle/>
          <a:p>
            <a:r>
              <a:rPr lang="ru-RU" sz="32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5.Активное участие в работе методических объединений педагогов своей образовательной организации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250731"/>
              </p:ext>
            </p:extLst>
          </p:nvPr>
        </p:nvGraphicFramePr>
        <p:xfrm>
          <a:off x="173957" y="1772817"/>
          <a:ext cx="8574509" cy="4752528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642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7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2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76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5492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Тема очного выступления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В рамках какого мероприятия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9365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08.04.2025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«Как стимулировать интерес к чтению и развивать читательские навыки у детей»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совет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9153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27.03.2023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 spc="-75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Влияние современных технологий на повышение учебной и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творческой мотивации учащихся</a:t>
                      </a:r>
                      <a:r>
                        <a:rPr lang="ru-RU" sz="1400" spc="-75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методического объединения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9365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26.12.2024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marL="69850" algn="ctr">
                        <a:tabLst>
                          <a:tab pos="1920240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«Приёмы формирования читательской грамотности обучающихся в начальной школе»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методического объединения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9153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28.10.2025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marL="69850"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«Критерии освоения функциональной грамотности»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методического объединения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857492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0728D4B6-58D5-47DE-857F-AB2BAD5853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05591"/>
            <a:ext cx="4680519" cy="6469833"/>
          </a:xfrm>
        </p:spPr>
      </p:pic>
    </p:spTree>
    <p:extLst>
      <p:ext uri="{BB962C8B-B14F-4D97-AF65-F5344CB8AC3E}">
        <p14:creationId xmlns:p14="http://schemas.microsoft.com/office/powerpoint/2010/main" val="212993031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264" y="0"/>
            <a:ext cx="7789862" cy="1868488"/>
          </a:xfrm>
        </p:spPr>
        <p:txBody>
          <a:bodyPr/>
          <a:lstStyle/>
          <a:p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2. Выявление развития у обучающихся способностей к научной, творческой деятельности, участие в олимпиадах, конкурсах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420F92-6B49-42DE-8878-5C983BE9B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31041" y="2197551"/>
            <a:ext cx="5097942" cy="4104456"/>
          </a:xfrm>
        </p:spPr>
      </p:pic>
    </p:spTree>
    <p:extLst>
      <p:ext uri="{BB962C8B-B14F-4D97-AF65-F5344CB8AC3E}">
        <p14:creationId xmlns:p14="http://schemas.microsoft.com/office/powerpoint/2010/main" val="400609663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9700"/>
            <a:ext cx="6840760" cy="552996"/>
          </a:xfrm>
        </p:spPr>
        <p:txBody>
          <a:bodyPr/>
          <a:lstStyle/>
          <a:p>
            <a:r>
              <a:rPr lang="ru-RU" sz="1800" i="1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Результаты участия обучающихся в интеллектуальных олимпиадах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F2ECF03-A82F-4E28-86C4-E4AA47A974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625" y="1436351"/>
            <a:ext cx="3730982" cy="5475395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619CDA-3CD7-4E25-B6D4-00E8EF5FD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38" y="1411448"/>
            <a:ext cx="4049913" cy="547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09583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9EE60A-5398-4C18-A7AF-0750859EA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5644"/>
            <a:ext cx="4932040" cy="30649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90962C9-78DB-48C4-9547-9C2DA627D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175765"/>
            <a:ext cx="4932040" cy="3468947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8A39B744-A8A1-4313-839D-279CDCACE2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84584" y="1340768"/>
            <a:ext cx="5760640" cy="3888432"/>
          </a:xfrm>
        </p:spPr>
      </p:pic>
    </p:spTree>
    <p:extLst>
      <p:ext uri="{BB962C8B-B14F-4D97-AF65-F5344CB8AC3E}">
        <p14:creationId xmlns:p14="http://schemas.microsoft.com/office/powerpoint/2010/main" val="23831588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4FD9C7D-8845-47F4-BD97-DA67FD5D6A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807" y="132153"/>
            <a:ext cx="5044385" cy="6725847"/>
          </a:xfrm>
        </p:spPr>
      </p:pic>
    </p:spTree>
    <p:extLst>
      <p:ext uri="{BB962C8B-B14F-4D97-AF65-F5344CB8AC3E}">
        <p14:creationId xmlns:p14="http://schemas.microsoft.com/office/powerpoint/2010/main" val="289954327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45905-51DF-4044-8DF6-0D64AF83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66E64EE-8129-4ED8-9338-89F970A38C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560" y="3334778"/>
            <a:ext cx="4937440" cy="3490925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A63E3C-63CE-44ED-8C2E-8323578EDC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524" y="-25407"/>
            <a:ext cx="4752528" cy="33601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7D5C5C-00B9-4522-B22B-DF95D757B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6560" cy="628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65189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057052"/>
          </a:xfrm>
        </p:spPr>
        <p:txBody>
          <a:bodyPr/>
          <a:lstStyle/>
          <a:p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Муниципальный уровень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/>
          </a:p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44252C-F577-4C1B-8DCB-0B928B51C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03" y="1123003"/>
            <a:ext cx="4207744" cy="54293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EB6A28-6921-420F-80E1-A3E3B1268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13983" y="1890387"/>
            <a:ext cx="5424758" cy="389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97402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1_Тема Office">
  <a:themeElements>
    <a:clrScheme name="Друг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262699"/>
      </a:hlink>
      <a:folHlink>
        <a:srgbClr val="B2B2B2"/>
      </a:folHlink>
    </a:clrScheme>
    <a:fontScheme name="Тема Office">
      <a:majorFont>
        <a:latin typeface="Arial"/>
        <a:ea typeface="Arial"/>
        <a:cs typeface="Lucida Sans Unicode"/>
      </a:majorFont>
      <a:minorFont>
        <a:latin typeface="Arial"/>
        <a:ea typeface="Arial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17</Paragraphs>
  <Slides>33</Slides>
  <Notes>1</Notes>
  <TotalTime>6854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baseType="lpstr" size="39">
      <vt:lpstr>Arial</vt:lpstr>
      <vt:lpstr>Lucida Sans Unicode</vt:lpstr>
      <vt:lpstr>Times New Roman</vt:lpstr>
      <vt:lpstr>Calibri</vt:lpstr>
      <vt:lpstr>MS Gothic</vt:lpstr>
      <vt:lpstr>1_Тема Office</vt:lpstr>
      <vt:lpstr>Министерство образования РМПортфолио Денисовой Екатерины Юрьевны, учителя начальных классовМОУ «Средняя общеобразовательная школа №11» г.о.Саранск </vt:lpstr>
      <vt:lpstr>1. Положительная результаты освоения обучающимися образовательных программ по итогам мониторингов, проводимых организацией</vt:lpstr>
      <vt:lpstr>PowerPoint Presentation</vt:lpstr>
      <vt:lpstr>2. Выявление развития у обучающихся способностей к научной, творческой деятельности, участие в олимпиадах, конкурсах</vt:lpstr>
      <vt:lpstr>Результаты участия обучающихся в интеллектуальных олимпиадах</vt:lpstr>
      <vt:lpstr>PowerPoint Presentation</vt:lpstr>
      <vt:lpstr>PowerPoint Presentation</vt:lpstr>
      <vt:lpstr>PowerPoint Presentation</vt:lpstr>
      <vt:lpstr>Муниципальный уровень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Всероссийский уровень</vt:lpstr>
      <vt:lpstr>PowerPoint Presentation</vt:lpstr>
      <vt:lpstr>PowerPoint Presentation</vt:lpstr>
      <vt:lpstr>PowerPoint Presentation</vt:lpstr>
      <vt:lpstr>3. Личный вклад в повышение качества образования, совершенствование методов обучения и воспитания</vt:lpstr>
      <vt:lpstr>PowerPoint Presentation</vt:lpstr>
      <vt:lpstr>Публикации</vt:lpstr>
      <vt:lpstr>4. Транслирование в педагогических коллективах опыта практических результатов своей профессиональной деятельности</vt:lpstr>
      <vt:lpstr>PowerPoint Presentation</vt:lpstr>
      <vt:lpstr>PowerPoint Presentation</vt:lpstr>
      <vt:lpstr>PowerPoint Presentation</vt:lpstr>
      <vt:lpstr>PowerPoint Presentation</vt:lpstr>
      <vt:lpstr>5.Активное участие в работе методических объединений педагогов своей образовательной организации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Роль ПНПО в развитии (модернизации) образования страны</dc:title>
  <dc:creator>User User</dc:creator>
  <cp:lastModifiedBy>Корпус 2</cp:lastModifiedBy>
  <cp:revision>420</cp:revision>
  <cp:lastPrinted>1601-01-01T00:00:00.000</cp:lastPrinted>
  <dcterms:created xsi:type="dcterms:W3CDTF">2010-08-04T11:06:49Z</dcterms:created>
  <dcterms:modified xsi:type="dcterms:W3CDTF">2026-02-18T09:11:13Z</dcterms:modified>
</cp:coreProperties>
</file>