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18"/>
  </p:notesMasterIdLst>
  <p:sldIdLst>
    <p:sldId id="256" r:id="rId2"/>
    <p:sldId id="274" r:id="rId3"/>
    <p:sldId id="259" r:id="rId4"/>
    <p:sldId id="260" r:id="rId5"/>
    <p:sldId id="264" r:id="rId6"/>
    <p:sldId id="261" r:id="rId7"/>
    <p:sldId id="276" r:id="rId8"/>
    <p:sldId id="262" r:id="rId9"/>
    <p:sldId id="277" r:id="rId10"/>
    <p:sldId id="269" r:id="rId11"/>
    <p:sldId id="270" r:id="rId12"/>
    <p:sldId id="263" r:id="rId13"/>
    <p:sldId id="278" r:id="rId14"/>
    <p:sldId id="284" r:id="rId15"/>
    <p:sldId id="285" r:id="rId16"/>
    <p:sldId id="287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57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AC91E5-5A8C-46E2-8EE3-795A577D35BA}" type="datetimeFigureOut">
              <a:rPr lang="ru-RU" smtClean="0"/>
              <a:pPr/>
              <a:t>18.12.2025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5B601D-002A-4309-8044-6B226E76596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27652" name="Номер слайда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ED1E504E-2356-4070-9CD2-AE0CDB2FFA6D}" type="slidenum">
              <a:rPr lang="ru-RU" altLang="ru-RU">
                <a:latin typeface="Arial" charset="0"/>
                <a:cs typeface="Arial" charset="0"/>
              </a:rPr>
              <a:pPr/>
              <a:t>15</a:t>
            </a:fld>
            <a:endParaRPr lang="ru-RU" altLang="ru-RU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18.12.2025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18.12.2025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18.12.2025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18.12.2025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18.12.2025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18.12.2025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18.12.2025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18.12.2025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18.12.2025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18.12.2025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18.12.2025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18.12.2025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pedagog13.edurm.ru/vebinary-seminary-konferentsii/2823-respublikanskaya-nauchno-prakticheskaya-konferentsiya-psikhologo-pedagogicheskoe-prosveshchenie-uchastnikov-obrazovatelnogo-protsessa-opyt-i-perspektiva-razvitiya" TargetMode="External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library.ru/item.asp?id=82507224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42852"/>
            <a:ext cx="7686700" cy="785818"/>
          </a:xfrm>
        </p:spPr>
        <p:txBody>
          <a:bodyPr>
            <a:normAutofit fontScale="90000"/>
          </a:bodyPr>
          <a:lstStyle/>
          <a:p>
            <a:pPr algn="ctr"/>
            <a:r>
              <a:rPr lang="ru-RU" altLang="ru-RU" sz="2800" dirty="0" smtClean="0">
                <a:latin typeface="Times New Roman" pitchFamily="18" charset="0"/>
              </a:rPr>
              <a:t> </a:t>
            </a:r>
            <a:r>
              <a:rPr lang="ru-RU" altLang="ru-RU" sz="2800" dirty="0" smtClean="0">
                <a:latin typeface="Times New Roman" pitchFamily="18" charset="0"/>
                <a:cs typeface="Times New Roman" pitchFamily="18" charset="0"/>
              </a:rPr>
              <a:t>Министерство образования Республики Мордовия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829048" cy="4829196"/>
          </a:xfrm>
        </p:spPr>
        <p:txBody>
          <a:bodyPr>
            <a:normAutofit fontScale="77500" lnSpcReduction="20000"/>
          </a:bodyPr>
          <a:lstStyle/>
          <a:p>
            <a:pPr algn="ctr">
              <a:lnSpc>
                <a:spcPct val="150000"/>
              </a:lnSpc>
              <a:buNone/>
            </a:pPr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ПОРТФОЛИО</a:t>
            </a:r>
          </a:p>
          <a:p>
            <a:pPr algn="ctr">
              <a:buNone/>
            </a:pP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Панфёровой Ольги Александровны</a:t>
            </a:r>
          </a:p>
          <a:p>
            <a:pPr algn="ctr">
              <a:buNone/>
            </a:pP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учителя –логопеда</a:t>
            </a:r>
          </a:p>
          <a:p>
            <a:pPr algn="ctr">
              <a:buNone/>
            </a:pPr>
            <a:r>
              <a:rPr lang="ru-RU" altLang="ru-RU" sz="2400" b="1" dirty="0" smtClean="0">
                <a:latin typeface="Times New Roman" pitchFamily="18" charset="0"/>
              </a:rPr>
              <a:t>  МОУ «Средняя общеобразовательная школа №11» г. о. Саранск</a:t>
            </a:r>
          </a:p>
          <a:p>
            <a:pPr algn="ctr">
              <a:lnSpc>
                <a:spcPct val="150000"/>
              </a:lnSpc>
              <a:buNone/>
            </a:pP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</a:p>
          <a:p>
            <a:endParaRPr lang="ru-RU" dirty="0"/>
          </a:p>
        </p:txBody>
      </p:sp>
      <p:pic>
        <p:nvPicPr>
          <p:cNvPr id="5" name="Picture 2" descr="C:\Users\Логопед-1\Downloads\мрно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786313" y="1428736"/>
            <a:ext cx="2978357" cy="464161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642918"/>
            <a:ext cx="3643338" cy="60007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29058" y="642918"/>
            <a:ext cx="4067176" cy="602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538" y="1000108"/>
            <a:ext cx="6219825" cy="4508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3" name="Picture 3" descr="C:\Users\Логопед-1\Downloads\5555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2283444" y="1071546"/>
            <a:ext cx="3586512" cy="5786454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8143900" cy="1143000"/>
          </a:xfrm>
        </p:spPr>
        <p:txBody>
          <a:bodyPr>
            <a:normAutofit/>
          </a:bodyPr>
          <a:lstStyle/>
          <a:p>
            <a:pPr algn="ctr"/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5. Активное участие в работе методических объединений педагогов своей образовательной организации </a:t>
            </a:r>
            <a:endParaRPr lang="ru-RU" sz="2400" dirty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C:\Users\Логопед-1\Downloads\6666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10266" y="0"/>
            <a:ext cx="4033370" cy="685799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Содержимое 2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algn="ctr" eaLnBrk="1" hangingPunct="1">
              <a:buFont typeface="Wingdings 2" pitchFamily="18" charset="2"/>
              <a:buNone/>
            </a:pPr>
            <a:r>
              <a:rPr lang="ru-RU" alt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Республиканский </a:t>
            </a:r>
            <a:r>
              <a:rPr lang="ru-RU" altLang="ru-RU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урове</a:t>
            </a:r>
            <a:endParaRPr lang="ru-RU" altLang="ru-RU" dirty="0" smtClean="0">
              <a:solidFill>
                <a:srgbClr val="FF0000"/>
              </a:solidFill>
            </a:endParaRPr>
          </a:p>
          <a:p>
            <a:pPr eaLnBrk="1" hangingPunct="1">
              <a:buFont typeface="Wingdings 2" pitchFamily="18" charset="2"/>
              <a:buNone/>
            </a:pPr>
            <a:endParaRPr lang="ru-RU" altLang="ru-RU" dirty="0" smtClean="0"/>
          </a:p>
        </p:txBody>
      </p:sp>
      <p:pic>
        <p:nvPicPr>
          <p:cNvPr id="30723" name="Рисунок 2" descr="image-17-02-25-08-14-1.jpe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1285860"/>
            <a:ext cx="7000924" cy="3214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1142976" y="5000636"/>
            <a:ext cx="6143668" cy="1647820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hlinkClick r:id="rId3"/>
              </a:rPr>
              <a:t>https://pedagog13.edurm.ru/vebinary-seminary-konferentsii/2823-respublikanskaya-nauchno-prakticheskaya-konferentsiya-psikhologo-pedagogicheskoe-prosveshchenie-uchastnikov-obrazovatelnogo-protsessa-opyt-i-perspektiva-razvitiya</a:t>
            </a:r>
            <a:endParaRPr lang="en-US" sz="1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100" dirty="0"/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214282" y="0"/>
            <a:ext cx="7858180" cy="1142984"/>
          </a:xfrm>
          <a:prstGeom prst="rect">
            <a:avLst/>
          </a:prstGeom>
        </p:spPr>
        <p:txBody>
          <a:bodyPr vert="horz" lIns="45720" tIns="0" rIns="45720" bIns="0" anchor="b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all" spc="0" normalizeH="0" baseline="0" noProof="0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solidFill>
                  <a:srgbClr val="000066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br>
              <a:rPr kumimoji="0" lang="ru-RU" sz="2800" b="1" i="0" u="none" strike="noStrike" kern="1200" cap="all" spc="0" normalizeH="0" baseline="0" noProof="0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solidFill>
                  <a:srgbClr val="000066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ru-RU" sz="2800" b="1" i="0" u="none" strike="noStrike" kern="1200" cap="all" spc="0" normalizeH="0" baseline="0" noProof="0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solidFill>
                  <a:srgbClr val="000066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kumimoji="0" lang="ru-RU" sz="2800" b="1" i="0" u="none" strike="noStrike" kern="1200" cap="all" spc="0" normalizeH="0" baseline="0" noProof="0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solidFill>
                  <a:srgbClr val="000066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ru-RU" sz="2800" b="1" i="0" u="none" strike="noStrike" kern="1200" cap="all" spc="0" normalizeH="0" baseline="0" noProof="0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solidFill>
                  <a:srgbClr val="000066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kumimoji="0" lang="ru-RU" sz="2800" b="1" i="0" u="none" strike="noStrike" kern="1200" cap="all" spc="0" normalizeH="0" baseline="0" noProof="0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solidFill>
                  <a:srgbClr val="000066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ru-RU" sz="2800" b="1" i="0" u="none" strike="noStrike" kern="1200" cap="all" spc="0" normalizeH="0" baseline="0" noProof="0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solidFill>
                  <a:srgbClr val="000066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kumimoji="0" lang="ru-RU" sz="2800" b="1" i="0" u="none" strike="noStrike" kern="1200" cap="all" spc="0" normalizeH="0" baseline="0" noProof="0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solidFill>
                  <a:srgbClr val="000066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ru-RU" sz="2800" b="1" i="0" u="none" strike="noStrike" kern="1200" cap="all" spc="0" normalizeH="0" baseline="0" noProof="0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solidFill>
                  <a:srgbClr val="000066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kumimoji="0" lang="ru-RU" sz="2800" b="1" i="0" u="none" strike="noStrike" kern="1200" cap="all" spc="0" normalizeH="0" baseline="0" noProof="0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solidFill>
                  <a:srgbClr val="000066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ru-RU" sz="2800" b="1" i="0" u="none" strike="noStrike" kern="1200" cap="all" spc="0" normalizeH="0" baseline="0" noProof="0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solidFill>
                  <a:srgbClr val="000066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kumimoji="0" lang="ru-RU" sz="2800" b="1" i="0" u="none" strike="noStrike" kern="1200" cap="all" spc="0" normalizeH="0" baseline="0" noProof="0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solidFill>
                  <a:srgbClr val="000066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ru-RU" sz="2800" b="1" i="0" u="none" strike="noStrike" kern="1200" cap="all" spc="0" normalizeH="0" baseline="0" noProof="0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solidFill>
                  <a:srgbClr val="000066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kumimoji="0" lang="ru-RU" sz="2800" b="1" i="0" u="none" strike="noStrike" kern="1200" cap="all" spc="0" normalizeH="0" baseline="0" noProof="0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solidFill>
                  <a:srgbClr val="000066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ru-RU" sz="2800" b="1" i="0" u="none" strike="noStrike" kern="1200" cap="all" spc="0" normalizeH="0" baseline="0" noProof="0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solidFill>
                  <a:srgbClr val="000066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kumimoji="0" lang="ru-RU" sz="2800" b="1" i="0" u="none" strike="noStrike" kern="1200" cap="all" spc="0" normalizeH="0" baseline="0" noProof="0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solidFill>
                  <a:srgbClr val="000066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ru-RU" sz="2800" b="1" i="0" u="none" strike="noStrike" kern="1200" cap="all" spc="0" normalizeH="0" baseline="0" noProof="0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solidFill>
                  <a:srgbClr val="000066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kumimoji="0" lang="ru-RU" sz="2800" b="1" i="0" u="none" strike="noStrike" kern="1200" cap="all" spc="0" normalizeH="0" baseline="0" noProof="0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solidFill>
                  <a:srgbClr val="000066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ru-RU" sz="2800" b="1" i="0" u="none" strike="noStrike" kern="1200" cap="all" spc="0" normalizeH="0" baseline="0" noProof="0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solidFill>
                  <a:srgbClr val="000066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kumimoji="0" lang="ru-RU" sz="2800" b="1" i="0" u="none" strike="noStrike" kern="1200" cap="all" spc="0" normalizeH="0" baseline="0" noProof="0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solidFill>
                  <a:srgbClr val="000066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ru-RU" sz="2800" b="1" i="0" u="none" strike="noStrike" kern="1200" cap="all" spc="0" normalizeH="0" baseline="0" noProof="0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solidFill>
                  <a:srgbClr val="000066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kumimoji="0" lang="ru-RU" sz="2800" b="1" i="0" u="none" strike="noStrike" kern="1200" cap="all" spc="0" normalizeH="0" baseline="0" noProof="0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solidFill>
                  <a:srgbClr val="000066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ru-RU" sz="2800" b="1" i="0" u="none" strike="noStrike" kern="1200" cap="all" spc="0" normalizeH="0" baseline="0" noProof="0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solidFill>
                  <a:srgbClr val="000066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kumimoji="0" lang="ru-RU" sz="2800" b="1" i="0" u="none" strike="noStrike" kern="1200" cap="all" spc="0" normalizeH="0" baseline="0" noProof="0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solidFill>
                  <a:srgbClr val="000066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ru-RU" sz="2800" b="1" i="0" u="none" strike="noStrike" kern="1200" cap="all" spc="0" normalizeH="0" baseline="0" noProof="0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solidFill>
                  <a:srgbClr val="000066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kumimoji="0" lang="ru-RU" sz="2800" b="1" i="0" u="none" strike="noStrike" kern="1200" cap="all" spc="0" normalizeH="0" baseline="0" noProof="0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solidFill>
                  <a:srgbClr val="000066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ru-RU" sz="2800" b="1" i="0" u="none" strike="noStrike" kern="1200" cap="all" spc="0" normalizeH="0" baseline="0" noProof="0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solidFill>
                  <a:srgbClr val="000066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kumimoji="0" lang="ru-RU" sz="2800" b="1" i="0" u="none" strike="noStrike" kern="1200" cap="all" spc="0" normalizeH="0" baseline="0" noProof="0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solidFill>
                  <a:srgbClr val="000066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ru-RU" sz="2800" b="1" i="0" u="none" strike="noStrike" kern="1200" cap="all" spc="0" normalizeH="0" baseline="0" noProof="0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solidFill>
                  <a:srgbClr val="000066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kumimoji="0" lang="ru-RU" sz="2800" b="1" i="0" u="none" strike="noStrike" kern="1200" cap="all" spc="0" normalizeH="0" baseline="0" noProof="0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solidFill>
                  <a:srgbClr val="000066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ru-RU" sz="2400" b="1" i="0" u="none" strike="noStrike" kern="1200" cap="all" spc="0" normalizeH="0" baseline="0" noProof="0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solidFill>
                  <a:srgbClr val="000066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Дополнительная</a:t>
            </a:r>
            <a:r>
              <a:rPr kumimoji="0" lang="ru-RU" sz="2400" b="1" i="0" u="none" strike="noStrike" kern="1200" cap="all" spc="0" normalizeH="0" noProof="0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solidFill>
                  <a:srgbClr val="000066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информация</a:t>
            </a:r>
            <a:r>
              <a:rPr kumimoji="0" lang="ru-RU" sz="2800" b="1" i="0" u="none" strike="noStrike" kern="1200" cap="all" spc="0" normalizeH="0" baseline="0" noProof="0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solidFill>
                  <a:srgbClr val="000066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kumimoji="0" lang="ru-RU" sz="2800" b="1" i="0" u="none" strike="noStrike" kern="1200" cap="all" spc="0" normalizeH="0" baseline="0" noProof="0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solidFill>
                  <a:srgbClr val="000066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endParaRPr kumimoji="0" lang="ru-RU" sz="2800" b="1" i="0" u="none" strike="noStrike" kern="1200" cap="all" spc="0" normalizeH="0" baseline="0" noProof="0" dirty="0">
              <a:ln w="500">
                <a:solidFill>
                  <a:schemeClr val="tx2">
                    <a:shade val="20000"/>
                    <a:satMod val="120000"/>
                  </a:schemeClr>
                </a:solidFill>
              </a:ln>
              <a:gradFill>
                <a:gsLst>
                  <a:gs pos="0">
                    <a:schemeClr val="accent4">
                      <a:tint val="13000"/>
                    </a:schemeClr>
                  </a:gs>
                  <a:gs pos="10000">
                    <a:schemeClr val="accent4">
                      <a:tint val="20000"/>
                    </a:schemeClr>
                  </a:gs>
                  <a:gs pos="49000">
                    <a:schemeClr val="accent4">
                      <a:tint val="70000"/>
                    </a:schemeClr>
                  </a:gs>
                  <a:gs pos="50000">
                    <a:schemeClr val="accent4">
                      <a:tint val="97000"/>
                    </a:schemeClr>
                  </a:gs>
                  <a:gs pos="100000">
                    <a:schemeClr val="accent4">
                      <a:tint val="20000"/>
                    </a:schemeClr>
                  </a:gs>
                </a:gsLst>
                <a:lin ang="5400000" scaled="1"/>
              </a:gra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Содержимое 2"/>
          <p:cNvSpPr>
            <a:spLocks noGrp="1" noChangeArrowheads="1"/>
          </p:cNvSpPr>
          <p:nvPr>
            <p:ph idx="1"/>
          </p:nvPr>
        </p:nvSpPr>
        <p:spPr>
          <a:xfrm>
            <a:off x="428596" y="0"/>
            <a:ext cx="7215238" cy="785794"/>
          </a:xfrm>
        </p:spPr>
        <p:txBody>
          <a:bodyPr/>
          <a:lstStyle/>
          <a:p>
            <a:pPr algn="ctr" eaLnBrk="1" hangingPunct="1">
              <a:buFont typeface="Wingdings 2" pitchFamily="18" charset="2"/>
              <a:buNone/>
            </a:pPr>
            <a:r>
              <a:rPr lang="ru-RU" altLang="ru-RU" b="1" dirty="0" smtClean="0">
                <a:latin typeface="Times New Roman" pitchFamily="18" charset="0"/>
                <a:cs typeface="Times New Roman" pitchFamily="18" charset="0"/>
              </a:rPr>
              <a:t> Наличие публикаций</a:t>
            </a:r>
          </a:p>
          <a:p>
            <a:pPr eaLnBrk="1" hangingPunct="1">
              <a:buFont typeface="Wingdings 2" pitchFamily="18" charset="2"/>
              <a:buNone/>
            </a:pPr>
            <a:endParaRPr lang="ru-RU" altLang="ru-RU" sz="1200" dirty="0" smtClean="0"/>
          </a:p>
          <a:p>
            <a:pPr eaLnBrk="1" hangingPunct="1">
              <a:buFont typeface="Wingdings 2" pitchFamily="18" charset="2"/>
              <a:buNone/>
            </a:pPr>
            <a:endParaRPr lang="ru-RU" altLang="ru-RU" sz="1200" dirty="0" smtClean="0"/>
          </a:p>
        </p:txBody>
      </p:sp>
      <p:sp>
        <p:nvSpPr>
          <p:cNvPr id="7" name="Прямоугольник 6"/>
          <p:cNvSpPr/>
          <p:nvPr/>
        </p:nvSpPr>
        <p:spPr>
          <a:xfrm>
            <a:off x="214282" y="714356"/>
            <a:ext cx="7858180" cy="2143116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1000"/>
              </a:spcAft>
              <a:defRPr/>
            </a:pPr>
            <a:r>
              <a:rPr lang="ru-RU" dirty="0">
                <a:solidFill>
                  <a:srgbClr val="1A1A1A"/>
                </a:solidFill>
                <a:latin typeface="times new roman" panose="02020603050405020304" pitchFamily="18" charset="0"/>
              </a:rPr>
              <a:t>Сборник научных трудов по материалам IX Международной научно-практической конференции «ИНТЕГРАЦИЯ НАУКИ И ОБРАЗОВАНИЯ В XXI ВЕКЕ: ПСИХОЛОГИЯ, ПЕДАГОГИКА, ДЕФЕКТОЛОГИЯ» размещен в Научной электронной библиотеке eLIBRARY.RU (РИНЦ). Благодарим за </a:t>
            </a:r>
            <a:r>
              <a:rPr lang="ru-RU" dirty="0" err="1">
                <a:solidFill>
                  <a:srgbClr val="1A1A1A"/>
                </a:solidFill>
                <a:latin typeface="times new roman" panose="02020603050405020304" pitchFamily="18" charset="0"/>
              </a:rPr>
              <a:t>сотрудничество!Вот</a:t>
            </a:r>
            <a:r>
              <a:rPr lang="ru-RU" dirty="0">
                <a:solidFill>
                  <a:srgbClr val="1A1A1A"/>
                </a:solidFill>
                <a:latin typeface="times new roman" panose="02020603050405020304" pitchFamily="18" charset="0"/>
              </a:rPr>
              <a:t> ссылка:</a:t>
            </a:r>
            <a:endParaRPr lang="ru-RU" dirty="0">
              <a:solidFill>
                <a:srgbClr val="1A1A1A"/>
              </a:solidFill>
              <a:latin typeface="calibri" panose="020F0502020204030204" pitchFamily="34" charset="0"/>
            </a:endParaRPr>
          </a:p>
          <a:p>
            <a:pPr eaLnBrk="1" fontAlgn="auto" hangingPunct="1">
              <a:spcBef>
                <a:spcPts val="0"/>
              </a:spcBef>
              <a:spcAft>
                <a:spcPts val="1000"/>
              </a:spcAft>
              <a:defRPr/>
            </a:pPr>
            <a:r>
              <a:rPr lang="ru-RU" dirty="0">
                <a:solidFill>
                  <a:srgbClr val="0077FF"/>
                </a:solidFill>
                <a:latin typeface="times new roman" panose="02020603050405020304" pitchFamily="18" charset="0"/>
                <a:hlinkClick r:id="rId3"/>
              </a:rPr>
              <a:t>https://www.elibrary.ru/item.asp?id=82507224</a:t>
            </a:r>
            <a:endParaRPr lang="ru-RU" dirty="0">
              <a:solidFill>
                <a:srgbClr val="1A1A1A"/>
              </a:solidFill>
              <a:latin typeface="calibri" panose="020F0502020204030204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05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6628" name="Рисунок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28600" y="3071810"/>
            <a:ext cx="5299075" cy="3500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538" y="1142984"/>
            <a:ext cx="5867400" cy="418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214290"/>
            <a:ext cx="8858280" cy="664371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defRPr/>
            </a:pPr>
            <a:r>
              <a:rPr lang="ru-RU" altLang="ru-RU" sz="2400" b="0" cap="none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Дата рождения: 20.02.1997г.</a:t>
            </a:r>
            <a:br>
              <a:rPr lang="ru-RU" altLang="ru-RU" sz="2400" b="0" cap="none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2400" b="0" cap="none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Профессиональное образование: </a:t>
            </a:r>
            <a:r>
              <a:rPr lang="ru-RU" sz="2400" b="0" cap="none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высшее,</a:t>
            </a:r>
            <a:br>
              <a:rPr lang="ru-RU" sz="2400" b="0" cap="none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0" cap="none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МГПУ им. М. Е. </a:t>
            </a:r>
            <a:r>
              <a:rPr lang="ru-RU" sz="2400" b="0" cap="none" dirty="0" err="1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Евсевьева</a:t>
            </a:r>
            <a:r>
              <a:rPr lang="ru-RU" sz="2400" b="0" cap="none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0" cap="none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0" cap="none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ЭВ №  586461</a:t>
            </a:r>
            <a:r>
              <a:rPr lang="ru-RU" sz="2400" b="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0" cap="none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Дата выдачи: 20 июня 2025г.</a:t>
            </a:r>
            <a:r>
              <a:rPr lang="ru-RU" sz="2400" b="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2400" b="0" cap="none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Занимаемая должность: учитель – логопед в </a:t>
            </a:r>
            <a:r>
              <a:rPr lang="ru-RU" sz="2400" b="0" cap="none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МОУ «Средняя общеобразовательная школа №11»</a:t>
            </a:r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2400" b="0" cap="none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Стаж педагогической работы (по специальности): 2 года</a:t>
            </a:r>
            <a:br>
              <a:rPr lang="ru-RU" altLang="ru-RU" sz="2400" b="0" cap="none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2400" b="0" cap="none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Общий трудовой стаж: 8 лет</a:t>
            </a:r>
            <a:r>
              <a:rPr lang="ru-RU" altLang="ru-RU" b="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</a:rPr>
              <a:t/>
            </a:r>
            <a:br>
              <a:rPr lang="ru-RU" altLang="ru-RU" b="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</a:rPr>
            </a:br>
            <a:endParaRPr lang="ru-RU" b="0" dirty="0">
              <a:solidFill>
                <a:schemeClr val="bg2">
                  <a:lumMod val="10000"/>
                </a:schemeClr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Логопед-1\Downloads\1111111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5984" y="1188888"/>
            <a:ext cx="3857652" cy="5669112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0"/>
            <a:ext cx="7858180" cy="1714488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2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Стабильные положительные результаты освоения обучающимися образовательных программ</a:t>
            </a:r>
            <a:r>
              <a:rPr lang="ru-RU" sz="2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8143900" cy="1643050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2. Выявление развития у обучающихся способностей к научной (интеллектуальной), творческой,                         физкультурно-спортивной деятельности</a:t>
            </a:r>
            <a:endParaRPr lang="ru-RU" sz="2400" dirty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337" name="Picture 1" descr="C:\Users\Логопед-1\Downloads\виа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2285984" y="1643050"/>
            <a:ext cx="3519871" cy="498951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28794" y="0"/>
            <a:ext cx="48863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7239000" cy="1285860"/>
          </a:xfrm>
        </p:spPr>
        <p:txBody>
          <a:bodyPr>
            <a:normAutofit/>
          </a:bodyPr>
          <a:lstStyle/>
          <a:p>
            <a:pPr algn="ctr"/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</a:rPr>
              <a:t>3. Личный вклад в повышение качества образования, совершенствование методов обучения и воспитания</a:t>
            </a:r>
            <a:endParaRPr lang="ru-RU" sz="2400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11266" name="Picture 2" descr="C:\Users\Логопед-1\Downloads\1111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14546" y="1357298"/>
            <a:ext cx="3857652" cy="550070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C:\Users\Логопед-1\Downloads\22222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259210" y="0"/>
            <a:ext cx="4527368" cy="685799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7239000" cy="1463040"/>
          </a:xfrm>
        </p:spPr>
        <p:txBody>
          <a:bodyPr>
            <a:normAutofit/>
          </a:bodyPr>
          <a:lstStyle/>
          <a:p>
            <a:pPr algn="ctr"/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</a:rPr>
              <a:t>4. Транслирование в педагогических коллективах опыта практических результатов своей профессиональной деятельности</a:t>
            </a:r>
            <a:endParaRPr lang="ru-RU" sz="2400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9218" name="Picture 2" descr="C:\Users\Логопед-1\Downloads\3333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2214546" y="1500174"/>
            <a:ext cx="3683996" cy="535782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C:\Users\Логопед-1\Downloads\4444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957982" y="0"/>
            <a:ext cx="5143501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406</TotalTime>
  <Words>139</Words>
  <PresentationFormat>Экран (4:3)</PresentationFormat>
  <Paragraphs>19</Paragraphs>
  <Slides>16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Изящная</vt:lpstr>
      <vt:lpstr> Министерство образования Республики Мордовия</vt:lpstr>
      <vt:lpstr>Дата рождения: 20.02.1997г. Профессиональное образование: высшее, МГПУ им. М. Е. Евсевьева ЭВ №  586461 Дата выдачи: 20 июня 2025г. Занимаемая должность: учитель – логопед в МОУ «Средняя общеобразовательная школа №11» Стаж педагогической работы (по специальности): 2 года Общий трудовой стаж: 8 лет </vt:lpstr>
      <vt:lpstr>                1. Стабильные положительные результаты освоения обучающимися образовательных программ </vt:lpstr>
      <vt:lpstr>2. Выявление развития у обучающихся способностей к научной (интеллектуальной), творческой,                         физкультурно-спортивной деятельности</vt:lpstr>
      <vt:lpstr>Слайд 5</vt:lpstr>
      <vt:lpstr>3. Личный вклад в повышение качества образования, совершенствование методов обучения и воспитания</vt:lpstr>
      <vt:lpstr>Слайд 7</vt:lpstr>
      <vt:lpstr>4. Транслирование в педагогических коллективах опыта практических результатов своей профессиональной деятельности</vt:lpstr>
      <vt:lpstr>Слайд 9</vt:lpstr>
      <vt:lpstr>Слайд 10</vt:lpstr>
      <vt:lpstr>Слайд 11</vt:lpstr>
      <vt:lpstr>5. Активное участие в работе методических объединений педагогов своей образовательной организации </vt:lpstr>
      <vt:lpstr>Слайд 13</vt:lpstr>
      <vt:lpstr>Слайд 14</vt:lpstr>
      <vt:lpstr>Слайд 15</vt:lpstr>
      <vt:lpstr>Слайд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Министерство образования Республики Мордовия</dc:title>
  <dc:creator>1</dc:creator>
  <cp:lastModifiedBy>Логопед-1</cp:lastModifiedBy>
  <cp:revision>48</cp:revision>
  <dcterms:created xsi:type="dcterms:W3CDTF">2025-11-12T15:23:43Z</dcterms:created>
  <dcterms:modified xsi:type="dcterms:W3CDTF">2025-12-18T10:07:07Z</dcterms:modified>
</cp:coreProperties>
</file>