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58" r:id="rId4"/>
  </p:sldMasterIdLst>
  <p:notesMasterIdLst>
    <p:notesMasterId r:id="rId21"/>
  </p:notesMasterIdLst>
  <p:handoutMasterIdLst>
    <p:handoutMasterId r:id="rId22"/>
  </p:handoutMasterIdLst>
  <p:sldIdLst>
    <p:sldId id="383" r:id="rId5"/>
    <p:sldId id="420" r:id="rId6"/>
    <p:sldId id="436" r:id="rId7"/>
    <p:sldId id="435" r:id="rId8"/>
    <p:sldId id="445" r:id="rId9"/>
    <p:sldId id="437" r:id="rId10"/>
    <p:sldId id="438" r:id="rId11"/>
    <p:sldId id="441" r:id="rId12"/>
    <p:sldId id="442" r:id="rId13"/>
    <p:sldId id="446" r:id="rId14"/>
    <p:sldId id="439" r:id="rId15"/>
    <p:sldId id="444" r:id="rId16"/>
    <p:sldId id="423" r:id="rId17"/>
    <p:sldId id="424" r:id="rId18"/>
    <p:sldId id="426" r:id="rId19"/>
    <p:sldId id="427" r:id="rId20"/>
  </p:sldIdLst>
  <p:sldSz cx="12192000" cy="6858000"/>
  <p:notesSz cx="6858000" cy="9144000"/>
  <p:custDataLst>
    <p:tags r:id="rId23"/>
  </p:custDataLst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Автор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6327" autoAdjust="0"/>
  </p:normalViewPr>
  <p:slideViewPr>
    <p:cSldViewPr snapToGrid="0">
      <p:cViewPr varScale="1">
        <p:scale>
          <a:sx n="86" d="100"/>
          <a:sy n="86" d="100"/>
        </p:scale>
        <p:origin x="451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5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51F6ED01-B613-435C-806E-485D60D5A270}" type="datetime1">
              <a:rPr lang="ru-RU" smtClean="0"/>
              <a:t>24.12.2025</a:t>
            </a:fld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E2C230DF-5933-439D-898F-38E9AC9BA68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/>
          </a:p>
        </p:txBody>
      </p:sp>
      <p:sp>
        <p:nvSpPr>
          <p:cNvPr id="8" name="Верхний колонтитул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E22AA5DB-3D36-41C7-B5E9-13985188493D}" type="datetime1">
              <a:rPr lang="ru-RU" smtClean="0"/>
              <a:t>24.12.2025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A89C7E07-3C67-C64C-8DA0-0404F6303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885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719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401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113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156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589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86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579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4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134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4005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723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085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81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A89C7E07-3C67-C64C-8DA0-0404F630397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59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Автофигура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/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8" name="Полилиния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/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9" name="Полилиния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/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10" name="Полилиния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/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11" name="Полилиния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/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 spc="50" baseline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ru-RU" sz="2400" b="1" i="0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43" name="Номер слайда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t>‹#›</a:t>
            </a:fld>
            <a:endParaRPr lang="ru-RU">
              <a:latin typeface="+mn-lt"/>
            </a:endParaRPr>
          </a:p>
        </p:txBody>
      </p:sp>
      <p:sp>
        <p:nvSpPr>
          <p:cNvPr id="42" name="Дата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>
              <a:latin typeface="+mn-lt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дка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Полилиния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12" name="Полилиния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13" name="Полилиния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sp>
        <p:nvSpPr>
          <p:cNvPr id="32" name="Заголовок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ru-RU" sz="4400" b="1" i="0">
                <a:latin typeface="+mj-lt"/>
              </a:defRPr>
            </a:lvl1pPr>
          </a:lstStyle>
          <a:p>
            <a:pPr rtl="0"/>
            <a:r>
              <a:rPr lang="ru-RU"/>
              <a:t>Заголовок слайда </a:t>
            </a:r>
          </a:p>
        </p:txBody>
      </p:sp>
      <p:sp>
        <p:nvSpPr>
          <p:cNvPr id="2" name="Объект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ru-RU" sz="2000"/>
            </a:lvl1pPr>
            <a:lvl2pPr indent="-283464">
              <a:spcBef>
                <a:spcPts val="1800"/>
              </a:spcBef>
              <a:defRPr lang="ru-RU" sz="2000"/>
            </a:lvl2pPr>
            <a:lvl3pPr indent="-283464">
              <a:spcBef>
                <a:spcPts val="1800"/>
              </a:spcBef>
              <a:defRPr lang="ru-RU" sz="2000"/>
            </a:lvl3pPr>
            <a:lvl4pPr indent="-283464">
              <a:spcBef>
                <a:spcPts val="1800"/>
              </a:spcBef>
              <a:defRPr lang="ru-RU" sz="2000"/>
            </a:lvl4pPr>
            <a:lvl5pPr indent="-283464">
              <a:spcBef>
                <a:spcPts val="1800"/>
              </a:spcBef>
              <a:defRPr lang="ru-RU" sz="2000"/>
            </a:lvl5pPr>
          </a:lstStyle>
          <a:p>
            <a:pPr lvl="0" rtl="0"/>
            <a:r>
              <a:rPr lang="ru-RU"/>
              <a:t>Щелкните, чтобы добавить содержимое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294A09A9-5501-47C1-A89A-A340965A2BE2}" type="slidenum">
              <a:rPr lang="ru-RU" smtClean="0"/>
              <a:t>‹#›</a:t>
            </a:fld>
            <a:endParaRPr lang="ru-RU">
              <a:latin typeface="+mn-lt"/>
            </a:endParaRP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Образец заголовка</a:t>
            </a:r>
          </a:p>
        </p:txBody>
      </p:sp>
      <p:sp>
        <p:nvSpPr>
          <p:cNvPr id="30" name="Дата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endParaRPr lang="ru-RU">
              <a:latin typeface="+mn-lt"/>
            </a:endParaRPr>
          </a:p>
        </p:txBody>
      </p:sp>
      <p:sp>
        <p:nvSpPr>
          <p:cNvPr id="32" name="Номер слайда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ru-RU" sz="1100" b="1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8" r:id="rId1"/>
    <p:sldLayoutId id="2147483701" r:id="rId2"/>
  </p:sldLayoutIdLst>
  <p:transition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ru-RU"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ru-RU">
          <a:solidFill>
            <a:schemeClr val="tx2"/>
          </a:solidFill>
        </a:defRPr>
      </a:lvl2pPr>
      <a:lvl3pPr eaLnBrk="1" hangingPunct="1">
        <a:defRPr lang="ru-RU">
          <a:solidFill>
            <a:schemeClr val="tx2"/>
          </a:solidFill>
        </a:defRPr>
      </a:lvl3pPr>
      <a:lvl4pPr eaLnBrk="1" hangingPunct="1">
        <a:defRPr lang="ru-RU">
          <a:solidFill>
            <a:schemeClr val="tx2"/>
          </a:solidFill>
        </a:defRPr>
      </a:lvl4pPr>
      <a:lvl5pPr eaLnBrk="1" hangingPunct="1">
        <a:defRPr lang="ru-RU">
          <a:solidFill>
            <a:schemeClr val="tx2"/>
          </a:solidFill>
        </a:defRPr>
      </a:lvl5pPr>
      <a:lvl6pPr eaLnBrk="1" hangingPunct="1">
        <a:defRPr lang="ru-RU">
          <a:solidFill>
            <a:schemeClr val="tx2"/>
          </a:solidFill>
        </a:defRPr>
      </a:lvl6pPr>
      <a:lvl7pPr eaLnBrk="1" hangingPunct="1">
        <a:defRPr lang="ru-RU">
          <a:solidFill>
            <a:schemeClr val="tx2"/>
          </a:solidFill>
        </a:defRPr>
      </a:lvl7pPr>
      <a:lvl8pPr eaLnBrk="1" hangingPunct="1">
        <a:defRPr lang="ru-RU">
          <a:solidFill>
            <a:schemeClr val="tx2"/>
          </a:solidFill>
        </a:defRPr>
      </a:lvl8pPr>
      <a:lvl9pPr eaLnBrk="1" hangingPunct="1">
        <a:defRPr lang="ru-RU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9D8B3A8-06B7-41E6-9481-EE8BC8279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011" y="1020932"/>
            <a:ext cx="3546348" cy="4818992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6275" y="2129937"/>
            <a:ext cx="7360668" cy="3709987"/>
          </a:xfrm>
        </p:spPr>
        <p:txBody>
          <a:bodyPr tIns="457200" rtlCol="0">
            <a:noAutofit/>
          </a:bodyPr>
          <a:lstStyle>
            <a:defPPr>
              <a:defRPr lang="ru-RU"/>
            </a:defPPr>
          </a:lstStyle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180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Дата рождения: </a:t>
            </a: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03.12.1999 г. </a:t>
            </a:r>
          </a:p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180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Профессиональное образование:</a:t>
            </a:r>
          </a:p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МГПУ им. М. Е. </a:t>
            </a:r>
            <a:r>
              <a:rPr kumimoji="0" lang="ru-RU" alt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Евсевьева</a:t>
            </a: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 по направлению подготовки 44.03.03 Специальное (дефектологическое) образование, направленность (профиль) образовательной программы: Логопедия, диплом</a:t>
            </a: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 </a:t>
            </a:r>
            <a:r>
              <a:rPr kumimoji="0" lang="ru-RU" altLang="ru-RU" sz="18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101324 5497838, РН 5701, от 08 июля 2021 г.</a:t>
            </a:r>
          </a:p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kumimoji="0" lang="ru-RU" altLang="ru-RU" sz="1800" b="0" i="0" u="none" strike="noStrike" kern="0" cap="none" spc="0" normalizeH="0" baseline="0" noProof="0" dirty="0">
              <a:ln>
                <a:noFill/>
              </a:ln>
              <a:solidFill>
                <a:srgbClr val="A9D4DB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Lucida Sans Unicode"/>
            </a:endParaRPr>
          </a:p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МГПУ им. М. Е. </a:t>
            </a:r>
            <a:r>
              <a:rPr kumimoji="0" lang="ru-RU" altLang="ru-RU" sz="1800" b="0" i="0" u="none" strike="noStrike" kern="0" cap="none" spc="0" normalizeH="0" baseline="0" noProof="0" dirty="0" err="1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Евсевьева</a:t>
            </a: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 по направлению подготовки 44.04.03 Специальное (дефектологическое) образование, направленность (профиль) образовательной программы: Логопедическое сопровождение лиц с нарушением речи, диплом </a:t>
            </a:r>
            <a:r>
              <a:rPr kumimoji="0" lang="ru-RU" altLang="ru-RU" sz="180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101334 0230530, РН 6148, от 05 июля 2023 г.</a:t>
            </a:r>
          </a:p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Стаж педагогической работы (по специальности): 4 года</a:t>
            </a:r>
          </a:p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180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Общий трудовой стаж: </a:t>
            </a: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4 года</a:t>
            </a:r>
          </a:p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180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Наличие квалификационной категории</a:t>
            </a: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: нет</a:t>
            </a:r>
          </a:p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180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Дата последней аттестации: </a:t>
            </a: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нет</a:t>
            </a:r>
          </a:p>
          <a:p>
            <a:pPr marL="0" marR="0" lvl="0" indent="0" algn="just" defTabSz="449263" rtl="0" eaLnBrk="1" fontAlgn="base" latinLnBrk="0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ru-RU" altLang="ru-RU" sz="180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Звание: </a:t>
            </a:r>
            <a:r>
              <a:rPr kumimoji="0" lang="ru-RU" altLang="ru-RU" sz="1800" b="0" i="0" u="none" strike="noStrike" kern="0" cap="none" spc="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Lucida Sans Unicode"/>
              </a:rPr>
              <a:t>нет</a:t>
            </a:r>
            <a:endParaRPr lang="ru-RU" sz="1800" b="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7CD51-1542-4F04-A0BD-E7AFD85BD5F0}"/>
              </a:ext>
            </a:extLst>
          </p:cNvPr>
          <p:cNvSpPr txBox="1"/>
          <p:nvPr/>
        </p:nvSpPr>
        <p:spPr>
          <a:xfrm>
            <a:off x="277057" y="95002"/>
            <a:ext cx="7590920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3300" b="1" i="0" u="none" strike="noStrike" kern="1200" cap="none" spc="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Министерство образования РМ</a:t>
            </a:r>
            <a:br>
              <a:rPr kumimoji="0" lang="ru-RU" sz="3200" b="1" i="0" u="none" strike="noStrike" kern="1200" cap="none" spc="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Demi"/>
                <a:ea typeface="+mj-ea"/>
                <a:cs typeface="+mj-cs"/>
              </a:rPr>
            </a:br>
            <a:r>
              <a:rPr kumimoji="0" lang="ru-RU" sz="2400" b="1" i="0" u="none" strike="noStrike" kern="1200" cap="none" spc="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Портфолио</a:t>
            </a:r>
            <a:br>
              <a:rPr kumimoji="0" lang="ru-RU" sz="2800" b="1" i="0" u="none" strike="noStrike" kern="1200" cap="none" spc="5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b="1" i="0" u="none" strike="noStrike" kern="1200" cap="none" spc="5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Куликовой Евгении Анатольевны, </a:t>
            </a:r>
            <a:br>
              <a:rPr kumimoji="0" lang="ru-RU" b="1" i="0" u="none" strike="noStrike" kern="1200" cap="none" spc="5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i="0" u="none" strike="noStrike" kern="1200" cap="none" spc="5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учителя-логопеда</a:t>
            </a:r>
            <a:br>
              <a:rPr kumimoji="0" lang="ru-RU" i="0" u="none" strike="noStrike" kern="1200" cap="none" spc="5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i="0" u="none" strike="noStrike" kern="1200" cap="none" spc="5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МОУ «Средняя общеобразовательная школа №11» </a:t>
            </a:r>
          </a:p>
          <a:p>
            <a:r>
              <a:rPr kumimoji="0" lang="ru-RU" i="0" u="none" strike="noStrike" kern="1200" cap="none" spc="50" normalizeH="0" baseline="0" noProof="0" dirty="0">
                <a:ln>
                  <a:noFill/>
                </a:ln>
                <a:solidFill>
                  <a:srgbClr val="A9D4DB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г. о. Саранск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1" y="1682719"/>
            <a:ext cx="2840982" cy="97544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354" y="-125077"/>
            <a:ext cx="10873740" cy="1325193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br>
              <a:rPr lang="ru-RU" sz="2800" dirty="0"/>
            </a:br>
            <a:r>
              <a:rPr lang="ru-RU" sz="2800" dirty="0"/>
              <a:t>4. Транслирование в педагогических коллективах опыта практических результатов своей профессиональной деятельности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7" y="1313896"/>
            <a:ext cx="4427921" cy="539657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5C5593-3009-4840-AC8E-C9ECC8E31D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654" y="1381038"/>
            <a:ext cx="6724569" cy="5042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42880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1" y="1682719"/>
            <a:ext cx="2840982" cy="97544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61" y="-21794"/>
            <a:ext cx="10873740" cy="1325193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br>
              <a:rPr lang="ru-RU" sz="2800" dirty="0"/>
            </a:br>
            <a:r>
              <a:rPr lang="ru-RU" sz="2800" dirty="0"/>
              <a:t>5. Активное участие в работе методических объединений педагогов своей образовательной организации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8FF3CB-D906-4659-B90A-0F00EBC253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870" y="1303399"/>
            <a:ext cx="4763814" cy="541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47833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80" y="2025801"/>
            <a:ext cx="2487384" cy="1103472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177" y="260724"/>
            <a:ext cx="10873740" cy="619747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3200" dirty="0"/>
              <a:t>Дополнительная</a:t>
            </a:r>
            <a:r>
              <a:rPr lang="ru-RU" sz="2400" dirty="0"/>
              <a:t> </a:t>
            </a:r>
            <a:r>
              <a:rPr lang="ru-RU" sz="3200" dirty="0"/>
              <a:t>информация</a:t>
            </a:r>
            <a:endParaRPr lang="ru-RU" sz="2400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E512FDC-A8C4-4924-AEE1-A2F51BB763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880" y="1385314"/>
            <a:ext cx="3439483" cy="50296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04AC139-9BCE-43D9-8DE2-2B81484CC9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3742" y="3198887"/>
            <a:ext cx="3439482" cy="29554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56AD98-72EA-4FC6-8285-60FDE10FEC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2013" y="1217382"/>
            <a:ext cx="4153014" cy="51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66028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226" y="635195"/>
            <a:ext cx="10873740" cy="619747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3200"/>
              <a:t>Дополнительная информация</a:t>
            </a:r>
            <a:br>
              <a:rPr lang="ru-RU" sz="3200"/>
            </a:br>
            <a:r>
              <a:rPr lang="ru-RU" sz="2400">
                <a:solidFill>
                  <a:schemeClr val="accent1">
                    <a:lumMod val="50000"/>
                  </a:schemeClr>
                </a:solidFill>
              </a:rPr>
              <a:t>Материалы, прошедшие экспертизу на сайтах, порталах сети Интернет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393" y="1580507"/>
            <a:ext cx="3296531" cy="47673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842" y="1591274"/>
            <a:ext cx="2487384" cy="11034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111" y="1327293"/>
            <a:ext cx="3068122" cy="48955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F81C1A-D5C6-47DD-8E81-A41E617D242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700" y="1452376"/>
            <a:ext cx="3459225" cy="4895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65355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80" y="2025801"/>
            <a:ext cx="2487384" cy="1103472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226" y="635195"/>
            <a:ext cx="10873740" cy="619747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3200"/>
              <a:t>Дополнительная информация</a:t>
            </a:r>
            <a:br>
              <a:rPr lang="ru-RU" sz="3200"/>
            </a:br>
            <a:r>
              <a:rPr lang="ru-RU" sz="3200"/>
              <a:t>    </a:t>
            </a:r>
            <a:r>
              <a:rPr lang="ru-RU" sz="2400">
                <a:solidFill>
                  <a:schemeClr val="accent1">
                    <a:lumMod val="50000"/>
                  </a:schemeClr>
                </a:solidFill>
              </a:rPr>
              <a:t>Республиканский уровень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00" y="1552733"/>
            <a:ext cx="3375277" cy="467606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6909" y="1482571"/>
            <a:ext cx="4247836" cy="4900474"/>
          </a:xfrm>
          <a:prstGeom prst="rect">
            <a:avLst/>
          </a:prstGeom>
        </p:spPr>
      </p:pic>
      <p:sp>
        <p:nvSpPr>
          <p:cNvPr id="2" name="Стрелка вправо 1"/>
          <p:cNvSpPr/>
          <p:nvPr/>
        </p:nvSpPr>
        <p:spPr>
          <a:xfrm>
            <a:off x="2987205" y="2212232"/>
            <a:ext cx="877455" cy="230687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7E8D2E-AB92-4AFC-8F13-07E35AE1A1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6993" y="1552733"/>
            <a:ext cx="3731997" cy="476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5647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80" y="2025801"/>
            <a:ext cx="2487384" cy="1103472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226" y="635195"/>
            <a:ext cx="10873740" cy="619747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3200"/>
              <a:t>Дополнительная информация</a:t>
            </a:r>
            <a:br>
              <a:rPr lang="ru-RU" sz="3200"/>
            </a:br>
            <a:r>
              <a:rPr lang="ru-RU" sz="3200"/>
              <a:t>    </a:t>
            </a:r>
            <a:r>
              <a:rPr lang="ru-RU" sz="2400">
                <a:solidFill>
                  <a:schemeClr val="accent1">
                    <a:lumMod val="50000"/>
                  </a:schemeClr>
                </a:solidFill>
              </a:rPr>
              <a:t>Российский уровень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380" y="1685344"/>
            <a:ext cx="4478289" cy="51266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1117" y="1686028"/>
            <a:ext cx="4653266" cy="491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06746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80" y="2025801"/>
            <a:ext cx="2487384" cy="1103472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226" y="635195"/>
            <a:ext cx="10873740" cy="619747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3200"/>
              <a:t>Дополнительная информация</a:t>
            </a:r>
            <a:br>
              <a:rPr lang="ru-RU" sz="3200"/>
            </a:br>
            <a:r>
              <a:rPr lang="ru-RU" sz="3200"/>
              <a:t>    </a:t>
            </a:r>
            <a:r>
              <a:rPr lang="ru-RU" sz="2400">
                <a:solidFill>
                  <a:schemeClr val="accent1">
                    <a:lumMod val="50000"/>
                  </a:schemeClr>
                </a:solidFill>
              </a:rPr>
              <a:t>Российский уровень</a:t>
            </a:r>
            <a:endParaRPr lang="ru-RU" sz="180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965" y="1811358"/>
            <a:ext cx="4285907" cy="487463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2028" y="1811358"/>
            <a:ext cx="4409261" cy="48746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192590">
            <a:off x="8460425" y="1991197"/>
            <a:ext cx="676552" cy="2025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9280320">
            <a:off x="5139232" y="2605399"/>
            <a:ext cx="780608" cy="233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5266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186" y="210625"/>
            <a:ext cx="10873740" cy="796282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400" dirty="0"/>
              <a:t>1. Стабильные положительные результаты освоения обучающимися образовательных программ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409433" y="1832321"/>
            <a:ext cx="2825086" cy="9654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726D9F2-35BE-49A4-B260-BE65897AA1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" t="2070" r="2780" b="2007"/>
          <a:stretch>
            <a:fillRect/>
          </a:stretch>
        </p:blipFill>
        <p:spPr>
          <a:xfrm>
            <a:off x="3358806" y="1056088"/>
            <a:ext cx="5015884" cy="566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13948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9433" y="1832321"/>
            <a:ext cx="2825086" cy="9654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413" y="42785"/>
            <a:ext cx="10873740" cy="1374390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400" dirty="0"/>
              <a:t>2.Выявление развития у обучающихся способностей к научной (интеллектуальной), творческой, физкультурно-спортивной деятельности</a:t>
            </a:r>
            <a:br>
              <a:rPr lang="ru-RU" sz="2400" dirty="0"/>
            </a:br>
            <a:endParaRPr lang="ru-RU" sz="2400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A318E1-8926-44B3-8940-3044E9B53E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882" y="1143988"/>
            <a:ext cx="5268315" cy="567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9984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30" y="464659"/>
            <a:ext cx="10873740" cy="1064989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400" dirty="0"/>
              <a:t>2.Выявление развития у обучающихся способностей к научной (интеллектуальной), творческой, физкультурно-спортивной деятельности</a:t>
            </a:r>
            <a:br>
              <a:rPr lang="ru-RU" sz="2400" dirty="0"/>
            </a:br>
            <a:endParaRPr lang="ru-RU" sz="2400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617" y="1817403"/>
            <a:ext cx="5889646" cy="45576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927" y="1817403"/>
            <a:ext cx="3426249" cy="4557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0454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274" y="238832"/>
            <a:ext cx="10873740" cy="1064989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2400" dirty="0"/>
              <a:t>2.Выявление развития у обучающихся способностей к научной (интеллектуальной), творческой, физкультурно-спортивной деятельности</a:t>
            </a:r>
            <a:br>
              <a:rPr lang="ru-RU" sz="2400" dirty="0"/>
            </a:br>
            <a:endParaRPr lang="ru-RU" sz="2400" dirty="0"/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B5E1B7-3DAE-4F8C-96C6-9E2ED5C62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1" y="1682719"/>
            <a:ext cx="2840982" cy="97544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B79ABA-9F6A-4383-B0BF-F843FBE8E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8836" y="1171852"/>
            <a:ext cx="4948956" cy="559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23922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1" y="1682719"/>
            <a:ext cx="2840982" cy="97544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554" y="-376446"/>
            <a:ext cx="10873740" cy="1325193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br>
              <a:rPr lang="ru-RU" sz="2800" dirty="0"/>
            </a:br>
            <a:r>
              <a:rPr lang="ru-RU" sz="2800" dirty="0"/>
              <a:t>3. Личный вклад в повышение качества образования, совершенствование методов обучения и воспитания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1F76C7B-B755-46CC-A457-CB3B1BCBA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424" y="1172753"/>
            <a:ext cx="5321301" cy="59826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4CEC9E-456E-44CB-B2FC-1060390696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65" y="977444"/>
            <a:ext cx="5321301" cy="5830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6585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1" y="1682719"/>
            <a:ext cx="2840982" cy="97544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306" y="13717"/>
            <a:ext cx="10873740" cy="1325193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br>
              <a:rPr lang="ru-RU" sz="2800" dirty="0"/>
            </a:br>
            <a:r>
              <a:rPr lang="ru-RU" sz="2800" dirty="0"/>
              <a:t>4. Транслирование в педагогических коллективах опыта практических результатов своей профессиональной деятельности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BFC7A7-DED9-47B6-8B76-66ED44B75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51" y="1473693"/>
            <a:ext cx="5207006" cy="54298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55ECD1-47F7-4EDF-8C35-FD05A32FFD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176" y="1459976"/>
            <a:ext cx="5436870" cy="538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0478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1" y="1682719"/>
            <a:ext cx="2840982" cy="97544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74" y="158843"/>
            <a:ext cx="10873740" cy="1325193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br>
              <a:rPr lang="ru-RU" sz="2800" dirty="0"/>
            </a:br>
            <a:r>
              <a:rPr lang="ru-RU" sz="2800" dirty="0"/>
              <a:t>4.Транслирование в педагогических коллективах опыта практических результатов своей профессиональной деятельности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6012" y="1682719"/>
            <a:ext cx="8958865" cy="493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4076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21" y="1682719"/>
            <a:ext cx="2840982" cy="97544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8354" y="2315"/>
            <a:ext cx="10873740" cy="1325193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br>
              <a:rPr lang="ru-RU" sz="2800" dirty="0"/>
            </a:br>
            <a:r>
              <a:rPr lang="ru-RU" sz="2800" dirty="0"/>
              <a:t>4. Транслирование в педагогических коллективах опыта практических результатов своей профессиональной деятельности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Полилиния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/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1" name="Полилиния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/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  <p:sp>
          <p:nvSpPr>
            <p:cNvPr id="22" name="Полилиния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/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ru-RU"/>
              </a:defPPr>
            </a:lstStyle>
            <a:p>
              <a:pPr rtl="0"/>
              <a:endParaRPr lang="ru-RU"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66541" y="1445116"/>
            <a:ext cx="4322439" cy="524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38517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Пользовательская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Arial"/>
        <a:cs typeface="Arial"/>
      </a:majorFont>
      <a:minorFont>
        <a:latin typeface="Franklin Gothic Book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A8ECD1-788F-484B-9043-D957FCFDF1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A0FE134-9032-4C7F-BC57-C7DE3F833363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36D24F1A-6251-4B9A-A918-7D6F3A8F7E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337</Words>
  <Application>Microsoft Office PowerPoint</Application>
  <PresentationFormat>Широкоэкранный</PresentationFormat>
  <Paragraphs>43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Franklin Gothic Book</vt:lpstr>
      <vt:lpstr>Franklin Gothic Demi</vt:lpstr>
      <vt:lpstr>Times New Roman</vt:lpstr>
      <vt:lpstr>Пользовательская</vt:lpstr>
      <vt:lpstr>Презентация PowerPoint</vt:lpstr>
      <vt:lpstr>1. Стабильные положительные результаты освоения обучающимися образовательных программ</vt:lpstr>
      <vt:lpstr>2.Выявление развития у обучающихся способностей к научной (интеллектуальной), творческой, физкультурно-спортивной деятельности </vt:lpstr>
      <vt:lpstr>2.Выявление развития у обучающихся способностей к научной (интеллектуальной), творческой, физкультурно-спортивной деятельности </vt:lpstr>
      <vt:lpstr>2.Выявление развития у обучающихся способностей к научной (интеллектуальной), творческой, физкультурно-спортивной деятельности </vt:lpstr>
      <vt:lpstr> 3. Личный вклад в повышение качества образования, совершенствование методов обучения и воспитания</vt:lpstr>
      <vt:lpstr> 4. Транслирование в педагогических коллективах опыта практических результатов своей профессиональной деятельности</vt:lpstr>
      <vt:lpstr> 4.Транслирование в педагогических коллективах опыта практических результатов своей профессиональной деятельности</vt:lpstr>
      <vt:lpstr> 4. Транслирование в педагогических коллективах опыта практических результатов своей профессиональной деятельности</vt:lpstr>
      <vt:lpstr> 4. Транслирование в педагогических коллективах опыта практических результатов своей профессиональной деятельности</vt:lpstr>
      <vt:lpstr> 5. Активное участие в работе методических объединений педагогов своей образовательной организации</vt:lpstr>
      <vt:lpstr>Дополнительная информация</vt:lpstr>
      <vt:lpstr>Дополнительная информация Материалы, прошедшие экспертизу на сайтах, порталах сети Интернет</vt:lpstr>
      <vt:lpstr>Дополнительная информация     Республиканский уровень</vt:lpstr>
      <vt:lpstr>Дополнительная информация     Российский уровень</vt:lpstr>
      <vt:lpstr>Дополнительная информация     Российский уровень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2023-12-20T08:12:12Z</dcterms:created>
  <dcterms:modified xsi:type="dcterms:W3CDTF">2025-12-24T15:34:31Z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