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trictFirstAndLastChars="0" saveSubsetFonts="1">
  <p:sldMasterIdLst>
    <p:sldMasterId id="2147483649" r:id="rId1"/>
  </p:sldMasterIdLst>
  <p:notesMasterIdLst>
    <p:notesMasterId r:id="rId2"/>
  </p:notesMasterIdLst>
  <p:sldIdLst>
    <p:sldId id="256" r:id="rId3"/>
    <p:sldId id="387" r:id="rId4"/>
    <p:sldId id="368" r:id="rId5"/>
    <p:sldId id="280" r:id="rId6"/>
    <p:sldId id="369" r:id="rId7"/>
    <p:sldId id="399" r:id="rId8"/>
    <p:sldId id="370" r:id="rId9"/>
    <p:sldId id="371" r:id="rId10"/>
    <p:sldId id="372" r:id="rId11"/>
    <p:sldId id="373" r:id="rId12"/>
    <p:sldId id="404" r:id="rId13"/>
    <p:sldId id="405" r:id="rId14"/>
    <p:sldId id="375" r:id="rId15"/>
    <p:sldId id="402" r:id="rId16"/>
    <p:sldId id="377" r:id="rId17"/>
    <p:sldId id="379" r:id="rId18"/>
    <p:sldId id="406" r:id="rId19"/>
    <p:sldId id="378" r:id="rId20"/>
    <p:sldId id="380" r:id="rId21"/>
    <p:sldId id="382" r:id="rId22"/>
    <p:sldId id="383" r:id="rId23"/>
    <p:sldId id="403" r:id="rId24"/>
    <p:sldId id="384" r:id="rId25"/>
    <p:sldId id="401" r:id="rId26"/>
    <p:sldId id="385" r:id="rId27"/>
    <p:sldId id="388" r:id="rId28"/>
    <p:sldId id="400" r:id="rId29"/>
    <p:sldId id="389" r:id="rId30"/>
    <p:sldId id="391" r:id="rId31"/>
    <p:sldId id="392" r:id="rId32"/>
    <p:sldId id="394" r:id="rId33"/>
    <p:sldId id="395" r:id="rId34"/>
    <p:sldId id="398" r:id="rId35"/>
  </p:sldIdLst>
  <p:sldSz cx="9144000" cy="6858000" type="screen4x3"/>
  <p:notesSz cx="6858000" cy="9144000"/>
  <p:custDataLst>
    <p:tags r:id="rId36"/>
  </p:custDataLst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66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fill>
          <a:solidFill>
            <a:schemeClr val="accent6">
              <a:alpha val="20000"/>
            </a:schemeClr>
          </a:solidFill>
        </a:fill>
      </a:tcStyle>
    </a:band1H>
    <a:band1V>
      <a:tcStyle>
        <a:fill>
          <a:solidFill>
            <a:schemeClr val="accent6">
              <a:alpha val="2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fill>
          <a:solidFill>
            <a:schemeClr val="accent2">
              <a:alpha val="20000"/>
            </a:schemeClr>
          </a:solidFill>
        </a:fill>
      </a:tcStyle>
    </a:band1H>
    <a:band1V>
      <a:tcStyle>
        <a:fill>
          <a:solidFill>
            <a:schemeClr val="accent2">
              <a:alpha val="2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tags" Target="tags/tag1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slide" Target="slides/slide2.xml" /><Relationship Id="rId40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7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 w="9525">
            <a:noFill/>
            <a:round/>
          </a:ln>
        </p:spPr>
      </p:sp>
      <p:sp>
        <p:nvSpPr>
          <p:cNvPr id="615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lvl="0"/>
            <a:endParaRPr lang="ru-RU" altLang="ru-RU" noProof="0" smtClean="0"/>
          </a:p>
        </p:txBody>
      </p:sp>
    </p:spTree>
    <p:extLst>
      <p:ext uri="{BB962C8B-B14F-4D97-AF65-F5344CB8AC3E}">
        <p14:creationId xmlns:p14="http://schemas.microsoft.com/office/powerpoint/2010/main" val="4204107977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>
            <a:defPPr/>
          </a:lstStyle>
          <a:p>
            <a:pPr/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14758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>
            <a:defPPr/>
          </a:lstStyle>
          <a:p>
            <a:pPr/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 w="9525">
            <a:noFill/>
            <a:rou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/>
          </a:lstStyle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 w="9525">
            <a:noFill/>
            <a:rou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30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31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>
            <a:defPPr/>
          </a:lstStyle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1" r:id="rId2"/>
  </p:sldLayoutIdLst>
  <p:transition/>
  <p:timing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+mj-lt"/>
          <a:ea typeface="Lucida Sans Unicode" pitchFamily="34" charset="0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defRPr sz="4400" b="1">
          <a:solidFill>
            <a:srgbClr val="333333"/>
          </a:solidFill>
          <a:latin typeface="Arial"/>
          <a:ea typeface="Lucida Sans Unicode" pitchFamily="34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400" b="1">
          <a:solidFill>
            <a:srgbClr val="333333"/>
          </a:solidFill>
          <a:latin typeface="Arial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Lucida Sans Unicode" pitchFamily="34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Lucida Sans Unicode" pitchFamily="34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Lucida Sans Unicode" pitchFamily="34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Lucida Sans Unicode" pitchFamily="34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Lucida Sans Unicode" pitchFamily="34" charset="0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jpeg" /><Relationship Id="rId3" Type="http://schemas.openxmlformats.org/officeDocument/2006/relationships/image" Target="../media/image19.jpeg" /><Relationship Id="rId4" Type="http://schemas.openxmlformats.org/officeDocument/2006/relationships/image" Target="../media/image20.jpeg" /><Relationship Id="rId5" Type="http://schemas.openxmlformats.org/officeDocument/2006/relationships/image" Target="../media/image21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jpeg" /><Relationship Id="rId3" Type="http://schemas.openxmlformats.org/officeDocument/2006/relationships/image" Target="../media/image2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jpeg" /><Relationship Id="rId3" Type="http://schemas.openxmlformats.org/officeDocument/2006/relationships/image" Target="../media/image2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6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7.jpeg" /><Relationship Id="rId3" Type="http://schemas.openxmlformats.org/officeDocument/2006/relationships/image" Target="../media/image28.jpeg" /><Relationship Id="rId4" Type="http://schemas.openxmlformats.org/officeDocument/2006/relationships/image" Target="../media/image2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0.jpeg" /><Relationship Id="rId3" Type="http://schemas.openxmlformats.org/officeDocument/2006/relationships/image" Target="../media/image31.jpeg" /><Relationship Id="rId4" Type="http://schemas.openxmlformats.org/officeDocument/2006/relationships/image" Target="../media/image32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3.jpeg" /><Relationship Id="rId3" Type="http://schemas.openxmlformats.org/officeDocument/2006/relationships/image" Target="../media/image34.jpeg" /><Relationship Id="rId4" Type="http://schemas.openxmlformats.org/officeDocument/2006/relationships/image" Target="../media/image35.jpeg" /><Relationship Id="rId5" Type="http://schemas.openxmlformats.org/officeDocument/2006/relationships/image" Target="../media/image36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7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8.jpeg" /><Relationship Id="rId3" Type="http://schemas.openxmlformats.org/officeDocument/2006/relationships/image" Target="../media/image39.jpeg" /><Relationship Id="rId4" Type="http://schemas.openxmlformats.org/officeDocument/2006/relationships/image" Target="../media/image40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1.jpeg" /><Relationship Id="rId3" Type="http://schemas.openxmlformats.org/officeDocument/2006/relationships/image" Target="../media/image42.jpeg" /><Relationship Id="rId4" Type="http://schemas.openxmlformats.org/officeDocument/2006/relationships/image" Target="../media/image43.jpeg" /><Relationship Id="rId5" Type="http://schemas.openxmlformats.org/officeDocument/2006/relationships/image" Target="../media/image44.jpeg" /><Relationship Id="rId6" Type="http://schemas.openxmlformats.org/officeDocument/2006/relationships/image" Target="../media/image45.jpeg" /><Relationship Id="rId7" Type="http://schemas.openxmlformats.org/officeDocument/2006/relationships/image" Target="../media/image46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7.jpeg" /><Relationship Id="rId3" Type="http://schemas.openxmlformats.org/officeDocument/2006/relationships/image" Target="../media/image48.jpeg" /><Relationship Id="rId4" Type="http://schemas.openxmlformats.org/officeDocument/2006/relationships/image" Target="../media/image49.jpeg" /><Relationship Id="rId5" Type="http://schemas.openxmlformats.org/officeDocument/2006/relationships/image" Target="../media/image50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1.jpeg" /><Relationship Id="rId3" Type="http://schemas.openxmlformats.org/officeDocument/2006/relationships/image" Target="../media/image52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3.jpeg" /><Relationship Id="rId3" Type="http://schemas.openxmlformats.org/officeDocument/2006/relationships/image" Target="../media/image54.jpeg" /><Relationship Id="rId4" Type="http://schemas.openxmlformats.org/officeDocument/2006/relationships/image" Target="../media/image55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6.jpeg" /><Relationship Id="rId3" Type="http://schemas.openxmlformats.org/officeDocument/2006/relationships/image" Target="../media/image5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8.jpeg" /><Relationship Id="rId3" Type="http://schemas.openxmlformats.org/officeDocument/2006/relationships/image" Target="../media/image59.jpeg" /><Relationship Id="rId4" Type="http://schemas.openxmlformats.org/officeDocument/2006/relationships/image" Target="../media/image60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1.jpeg" /><Relationship Id="rId3" Type="http://schemas.openxmlformats.org/officeDocument/2006/relationships/image" Target="../media/image62.jpeg" /><Relationship Id="rId4" Type="http://schemas.openxmlformats.org/officeDocument/2006/relationships/image" Target="../media/image63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4.jpeg" /><Relationship Id="rId3" Type="http://schemas.openxmlformats.org/officeDocument/2006/relationships/image" Target="../media/image65.jpeg" /><Relationship Id="rId4" Type="http://schemas.openxmlformats.org/officeDocument/2006/relationships/image" Target="../media/image66.jpeg" /><Relationship Id="rId5" Type="http://schemas.openxmlformats.org/officeDocument/2006/relationships/image" Target="../media/image67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8.jpeg" /><Relationship Id="rId3" Type="http://schemas.openxmlformats.org/officeDocument/2006/relationships/image" Target="../media/image69.jpeg" /><Relationship Id="rId4" Type="http://schemas.openxmlformats.org/officeDocument/2006/relationships/image" Target="../media/image70.jpeg" /><Relationship Id="rId5" Type="http://schemas.openxmlformats.org/officeDocument/2006/relationships/image" Target="../media/image71.jpeg" /><Relationship Id="rId6" Type="http://schemas.openxmlformats.org/officeDocument/2006/relationships/image" Target="../media/image72.jpeg" /><Relationship Id="rId7" Type="http://schemas.openxmlformats.org/officeDocument/2006/relationships/image" Target="../media/image7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Relationship Id="rId3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Relationship Id="rId3" Type="http://schemas.openxmlformats.org/officeDocument/2006/relationships/image" Target="../media/image7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jpeg" /><Relationship Id="rId3" Type="http://schemas.openxmlformats.org/officeDocument/2006/relationships/image" Target="../media/image9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88913"/>
            <a:ext cx="8391525" cy="2500312"/>
          </a:xfrm>
        </p:spPr>
        <p:txBody>
          <a:bodyPr lIns="90000" tIns="46800" rIns="90000" bIns="46800"/>
          <a:lstStyle>
            <a:defPPr/>
          </a:lstStyle>
          <a:p>
            <a:pPr eaLnBrk="1">
              <a:tabLst>
                <a:tab pos="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br>
              <a:rPr lang="ru-RU" altLang="ru-RU" sz="3200" i="1" smtClean="0">
                <a:solidFill>
                  <a:srgbClr val="CC0000"/>
                </a:solidFill>
              </a:rPr>
            </a:br>
            <a:br>
              <a:rPr lang="ru-RU" altLang="ru-RU" sz="4000" i="1" smtClean="0">
                <a:solidFill>
                  <a:srgbClr val="CC0000"/>
                </a:solidFill>
              </a:rPr>
            </a:br>
            <a:br>
              <a:rPr lang="ru-RU" altLang="ru-RU" sz="4000" i="1" smtClean="0">
                <a:solidFill>
                  <a:srgbClr val="CC0000"/>
                </a:solidFill>
              </a:rPr>
            </a:br>
            <a:r>
              <a:rPr lang="ru-RU" altLang="ru-RU" sz="2400" i="1" smtClean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Министерство образования РМ</a:t>
            </a:r>
            <a:br>
              <a:rPr lang="ru-RU" altLang="ru-RU" sz="4000" i="1" smtClean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br>
              <a:rPr lang="ru-RU" altLang="ru-RU" sz="4000" i="1" smtClean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800" i="1" err="1" smtClean="0">
                <a:solidFill>
                  <a:srgbClr val="CC0000"/>
                </a:solidFill>
                <a:latin typeface="Times New Roman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altLang="ru-RU" sz="28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b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Атяшкиной Веры Евгеньевны, </a:t>
            </a:r>
            <a:b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учителя начальных классов</a:t>
            </a:r>
            <a:b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МОУ «Средняя общеобразовательная школа №11» г.о.Саранск</a:t>
            </a:r>
            <a:b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2400" i="1" smtClean="0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br>
              <a:rPr lang="ru-RU" altLang="ru-RU" sz="2800" i="1" smtClean="0">
                <a:solidFill>
                  <a:srgbClr val="000099"/>
                </a:solidFill>
              </a:rPr>
            </a:br>
            <a:endParaRPr lang="ru-RU" altLang="ru-RU" sz="2800" i="1" smtClean="0">
              <a:solidFill>
                <a:srgbClr val="000099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95536" y="3212976"/>
            <a:ext cx="5760640" cy="3143250"/>
          </a:xfrm>
        </p:spPr>
        <p:txBody>
          <a:bodyPr lIns="90000" tIns="46800" rIns="90000" bIns="46800"/>
          <a:lstStyle>
            <a:defPPr/>
          </a:lstStyle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Дата рождения: </a:t>
            </a: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23.10.1987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endParaRPr lang="ru-RU" altLang="ru-RU" sz="2000" b="1" smtClean="0">
              <a:solidFill>
                <a:srgbClr val="CC0000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Профессиональное образование: </a:t>
            </a:r>
          </a:p>
          <a:p>
            <a:pPr marL="0" indent="0" eaLnBrk="1">
              <a:lnSpc>
                <a:spcPct val="80000"/>
              </a:lnSpc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учитель начальных классов, </a:t>
            </a:r>
          </a:p>
          <a:p>
            <a:pPr marL="0" indent="0" eaLnBrk="1">
              <a:lnSpc>
                <a:spcPct val="80000"/>
              </a:lnSpc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МГПИ  им. М.Е.Евсевьева, </a:t>
            </a:r>
          </a:p>
          <a:p>
            <a:pPr marL="0" indent="0" eaLnBrk="1">
              <a:lnSpc>
                <a:spcPct val="80000"/>
              </a:lnSpc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№ диплома </a:t>
            </a:r>
            <a:r>
              <a:rPr lang="ru-RU" sz="2000" smtClean="0">
                <a:solidFill>
                  <a:schemeClr val="tx1"/>
                </a:solidFill>
                <a:latin typeface="Times New Roman" pitchFamily="16" charset="0"/>
              </a:rPr>
              <a:t>1013050219919</a:t>
            </a: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,  </a:t>
            </a:r>
          </a:p>
          <a:p>
            <a:pPr marL="0" indent="0" eaLnBrk="1">
              <a:lnSpc>
                <a:spcPct val="80000"/>
              </a:lnSpc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дата выдачи </a:t>
            </a:r>
            <a:r>
              <a:rPr lang="ru-RU" sz="2000" smtClean="0">
                <a:solidFill>
                  <a:schemeClr val="tx1"/>
                </a:solidFill>
                <a:latin typeface="Times New Roman" pitchFamily="16" charset="0"/>
              </a:rPr>
              <a:t>07.02.2015 </a:t>
            </a: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г. 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endParaRPr lang="ru-RU" altLang="ru-RU" sz="2000" b="1" smtClean="0">
              <a:solidFill>
                <a:srgbClr val="CC0000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Стаж педагогической работы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 (по специальности): </a:t>
            </a: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8 лет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Общий трудовой стаж: </a:t>
            </a: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17 лет </a:t>
            </a: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							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Наличие квалификационной категории: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первая (приказ № 391 от 12.05.2021)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smtClean="0">
                <a:solidFill>
                  <a:schemeClr val="tx1"/>
                </a:solidFill>
                <a:latin typeface="Times New Roman" pitchFamily="18" charset="0"/>
              </a:rPr>
              <a:t>														</a:t>
            </a: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	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 smtClean="0">
                <a:solidFill>
                  <a:srgbClr val="CC0000"/>
                </a:solidFill>
                <a:latin typeface="Times New Roman" pitchFamily="18" charset="0"/>
              </a:rPr>
              <a:t>		</a:t>
            </a:r>
            <a:r>
              <a:rPr lang="ru-RU" altLang="ru-RU" sz="1800" b="1" smtClean="0">
                <a:solidFill>
                  <a:srgbClr val="CC0000"/>
                </a:solidFill>
                <a:latin typeface="Times New Roman" pitchFamily="18" charset="0"/>
              </a:rPr>
              <a:t>						</a:t>
            </a:r>
            <a:r>
              <a:rPr lang="ru-RU" altLang="ru-RU" sz="1800" b="1" smtClean="0">
                <a:solidFill>
                  <a:srgbClr val="B80047"/>
                </a:solidFill>
                <a:latin typeface="Times New Roman" pitchFamily="18" charset="0"/>
              </a:rPr>
              <a:t>								</a:t>
            </a:r>
            <a:endParaRPr lang="ru-RU" altLang="ru-RU" sz="1800" b="1" smtClean="0">
              <a:solidFill>
                <a:srgbClr val="2D2DB9"/>
              </a:solidFill>
              <a:latin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852936"/>
            <a:ext cx="2952328" cy="3936044"/>
          </a:xfrm>
          <a:prstGeom prst="rect">
            <a:avLst/>
          </a:prstGeom>
        </p:spPr>
      </p:pic>
    </p:spTree>
  </p:cSld>
  <p:clrMapOvr>
    <a:masterClrMapping/>
  </p:clrMapOvr>
  <p:transition spd="med"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12725"/>
            <a:ext cx="7789862" cy="1319808"/>
          </a:xfrm>
        </p:spPr>
        <p:txBody>
          <a:bodyPr/>
          <a:lstStyle>
            <a:defPPr/>
          </a:lstStyle>
          <a:p>
            <a:pPr/>
            <a:r>
              <a:rPr lang="ru-RU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Муниципальный уровень</a:t>
            </a:r>
            <a:endParaRPr lang="ru-RU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1052736"/>
            <a:ext cx="4106889" cy="5805264"/>
          </a:xfrm>
        </p:spPr>
      </p:pic>
    </p:spTree>
    <p:extLst>
      <p:ext uri="{BB962C8B-B14F-4D97-AF65-F5344CB8AC3E}">
        <p14:creationId xmlns:p14="http://schemas.microsoft.com/office/powerpoint/2010/main" val="2217897402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7"/>
          <a:stretch>
            <a:fillRect/>
          </a:stretch>
        </p:blipFill>
        <p:spPr bwMode="auto">
          <a:xfrm>
            <a:off x="46857" y="14886"/>
            <a:ext cx="3012975" cy="4804209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300" y="1268760"/>
            <a:ext cx="3024334" cy="46373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9" t="14495" r="3881" b="14936"/>
          <a:stretch>
            <a:fillRect/>
          </a:stretch>
        </p:blipFill>
        <p:spPr>
          <a:xfrm rot="5400000">
            <a:off x="5539737" y="3253353"/>
            <a:ext cx="4361876" cy="284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7607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6" y="101983"/>
            <a:ext cx="2267744" cy="3609210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6952" y="1073944"/>
            <a:ext cx="2403329" cy="3807170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6" name="Объект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189488" y="2192803"/>
            <a:ext cx="2592288" cy="4036082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/>
          <a:srcRect l="33806" t="7343" r="34067" b="11623"/>
          <a:stretch>
            <a:fillRect/>
          </a:stretch>
        </p:blipFill>
        <p:spPr bwMode="auto">
          <a:xfrm>
            <a:off x="6588224" y="3178870"/>
            <a:ext cx="2484756" cy="3503314"/>
          </a:xfrm>
          <a:prstGeom prst="rect">
            <a:avLst/>
          </a:prstGeom>
          <a:noFill/>
          <a:ln w="9525">
            <a:noFill/>
            <a:round/>
          </a:ln>
        </p:spPr>
      </p:pic>
    </p:spTree>
    <p:extLst>
      <p:ext uri="{BB962C8B-B14F-4D97-AF65-F5344CB8AC3E}">
        <p14:creationId xmlns:p14="http://schemas.microsoft.com/office/powerpoint/2010/main" val="2889570243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rcRect l="33806" t="6546" r="33731" b="12221"/>
          <a:stretch>
            <a:fillRect/>
          </a:stretch>
        </p:blipFill>
        <p:spPr>
          <a:xfrm>
            <a:off x="395536" y="168827"/>
            <a:ext cx="4092401" cy="631196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06588"/>
            <a:ext cx="7921823" cy="4506912"/>
          </a:xfrm>
        </p:spPr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 l="35037" t="7741" r="35075" b="12618"/>
          <a:stretch>
            <a:fillRect/>
          </a:stretch>
        </p:blipFill>
        <p:spPr>
          <a:xfrm>
            <a:off x="4716016" y="201289"/>
            <a:ext cx="4176464" cy="629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68259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32656"/>
            <a:ext cx="4024374" cy="626469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890" y="332656"/>
            <a:ext cx="4185480" cy="62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64635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975" y="35873"/>
            <a:ext cx="7789862" cy="1099468"/>
          </a:xfrm>
        </p:spPr>
        <p:txBody>
          <a:bodyPr/>
          <a:lstStyle>
            <a:defPPr/>
          </a:lstStyle>
          <a:p>
            <a:pPr/>
            <a:r>
              <a:rPr lang="ru-RU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Республиканский уровень</a:t>
            </a:r>
            <a:endParaRPr lang="ru-RU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980728"/>
            <a:ext cx="4032448" cy="5700038"/>
          </a:xfrm>
        </p:spPr>
      </p:pic>
    </p:spTree>
    <p:extLst>
      <p:ext uri="{BB962C8B-B14F-4D97-AF65-F5344CB8AC3E}">
        <p14:creationId xmlns:p14="http://schemas.microsoft.com/office/powerpoint/2010/main" val="1255506076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9" y="4508"/>
            <a:ext cx="4644008" cy="3281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5744"/>
            <a:ext cx="4680520" cy="3563492"/>
          </a:xfrm>
          <a:prstGeom prst="rect">
            <a:avLst/>
          </a:prstGeom>
        </p:spPr>
      </p:pic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508"/>
            <a:ext cx="4169630" cy="684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59956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764" y="205915"/>
            <a:ext cx="3137329" cy="4365104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2" t="3150" r="832" b="3989"/>
          <a:stretch>
            <a:fillRect/>
          </a:stretch>
        </p:blipFill>
        <p:spPr>
          <a:xfrm>
            <a:off x="3188336" y="1553645"/>
            <a:ext cx="3024336" cy="41337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672" y="2780928"/>
            <a:ext cx="2808313" cy="398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35261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16632"/>
            <a:ext cx="7789862" cy="1243484"/>
          </a:xfrm>
        </p:spPr>
        <p:txBody>
          <a:bodyPr/>
          <a:lstStyle>
            <a:defPPr/>
          </a:lstStyle>
          <a:p>
            <a:pPr/>
            <a:endParaRPr lang="ru-RU" sz="320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7927"/>
            <a:ext cx="2555776" cy="4023125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9752" y="604486"/>
            <a:ext cx="2768601" cy="4166872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444" y="1628800"/>
            <a:ext cx="2669852" cy="39683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947" y="3357069"/>
            <a:ext cx="2422053" cy="350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95543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27691"/>
            <a:ext cx="7789862" cy="1099468"/>
          </a:xfrm>
        </p:spPr>
        <p:txBody>
          <a:bodyPr/>
          <a:lstStyle>
            <a:defPPr/>
          </a:lstStyle>
          <a:p>
            <a:pPr/>
            <a:r>
              <a:rPr lang="ru-RU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Всероссийский </a:t>
            </a:r>
            <a:r>
              <a:rPr lang="ru-RU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уровень</a:t>
            </a:r>
            <a:endParaRPr lang="ru-RU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19" y="1127158"/>
            <a:ext cx="4054239" cy="5730841"/>
          </a:xfrm>
        </p:spPr>
      </p:pic>
    </p:spTree>
    <p:extLst>
      <p:ext uri="{BB962C8B-B14F-4D97-AF65-F5344CB8AC3E}">
        <p14:creationId xmlns:p14="http://schemas.microsoft.com/office/powerpoint/2010/main" val="128114056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480" y="-25036"/>
            <a:ext cx="7789862" cy="1868488"/>
          </a:xfrm>
        </p:spPr>
        <p:txBody>
          <a:bodyPr/>
          <a:lstStyle>
            <a:defPPr/>
          </a:lstStyle>
          <a:p>
            <a:pPr/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Положительная результаты освоения обучающимися образовательных программ по итогам мониторингов, проводимых организацией</a:t>
            </a:r>
            <a:endParaRPr lang="ru-RU" sz="280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809838"/>
              </p:ext>
            </p:extLst>
          </p:nvPr>
        </p:nvGraphicFramePr>
        <p:xfrm>
          <a:off x="684509" y="2132856"/>
          <a:ext cx="7776866" cy="432048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944821"/>
                <a:gridCol w="1944015"/>
                <a:gridCol w="1944015"/>
                <a:gridCol w="1944015"/>
              </a:tblGrid>
              <a:tr h="571527">
                <a:tc rowSpan="2"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Предметы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Качество знаний (%)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 vert="horz" wrap="square"/>
                    <a:lstStyle>
                      <a:defPPr/>
                    </a:lstStyle>
                    <a:p>
                      <a:pPr/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>
                      <a:defPPr/>
                    </a:lstStyle>
                    <a:p>
                      <a:pPr/>
                      <a:endParaRPr lang="ru-RU"/>
                    </a:p>
                  </a:txBody>
                  <a:tcPr/>
                </a:tc>
              </a:tr>
              <a:tr h="1143057">
                <a:tc vMerge="1">
                  <a:txBody>
                    <a:bodyPr vert="horz" wrap="square"/>
                    <a:lstStyle>
                      <a:defPPr/>
                    </a:lstStyle>
                    <a:p>
                      <a:pPr/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2022-2023 уч.г.</a:t>
                      </a:r>
                      <a:endParaRPr lang="ru-RU" sz="2000"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2В класс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2023-2024 уч.г</a:t>
                      </a:r>
                      <a:endParaRPr lang="ru-RU" sz="2000"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3В класс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2024-2025 у.г</a:t>
                      </a:r>
                      <a:endParaRPr lang="ru-RU" sz="2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4В класс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0130"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63%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65%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69%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2709"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64%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66%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68%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43057"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72%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74%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76%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0166618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" y="-27235"/>
            <a:ext cx="4564460" cy="3600251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" y="3573016"/>
            <a:ext cx="4564460" cy="32849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297" y="-7879"/>
            <a:ext cx="4561325" cy="683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8277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222" y="3645024"/>
            <a:ext cx="4293854" cy="310366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221" y="0"/>
            <a:ext cx="4293854" cy="3362052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13" y="0"/>
            <a:ext cx="2385069" cy="3372923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82" y="5060"/>
            <a:ext cx="2434339" cy="33569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7181"/>
            <a:ext cx="2394882" cy="321081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925" y="3645024"/>
            <a:ext cx="2414296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96605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3" y="3297310"/>
            <a:ext cx="4431767" cy="34472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767" y="0"/>
            <a:ext cx="4686393" cy="3183559"/>
          </a:xfrm>
          <a:prstGeom prst="rect">
            <a:avLst/>
          </a:prstGeom>
        </p:spPr>
      </p:pic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1401"/>
            <a:ext cx="4431767" cy="3204960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284240"/>
            <a:ext cx="2448272" cy="346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18424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021" y="-99392"/>
            <a:ext cx="7789862" cy="1868488"/>
          </a:xfrm>
        </p:spPr>
        <p:txBody>
          <a:bodyPr/>
          <a:lstStyle>
            <a:defPPr/>
          </a:lstStyle>
          <a:p>
            <a:pPr/>
            <a:r>
              <a:rPr lang="ru-RU" sz="280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Личный </a:t>
            </a:r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вклад в повышение качества образования, совершенствование методов обучения и </a:t>
            </a:r>
            <a:r>
              <a:rPr lang="ru-RU" sz="280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воспитания</a:t>
            </a:r>
            <a:endParaRPr lang="ru-RU" sz="280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20" y="1769096"/>
            <a:ext cx="3501423" cy="498753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69096"/>
            <a:ext cx="3649956" cy="498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66145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3031"/>
            <a:ext cx="2810828" cy="437728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587" y="1107618"/>
            <a:ext cx="2778356" cy="41044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420888"/>
            <a:ext cx="2986527" cy="422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10173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719" y="0"/>
            <a:ext cx="7789862" cy="1868488"/>
          </a:xfrm>
        </p:spPr>
        <p:txBody>
          <a:bodyPr/>
          <a:lstStyle>
            <a:defPPr/>
          </a:lstStyle>
          <a:p>
            <a:pPr/>
            <a:r>
              <a:rPr lang="ru-RU" sz="280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Транслирование </a:t>
            </a:r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 педагогических коллективах опыта практических результатов своей профессиональной </a:t>
            </a:r>
            <a:r>
              <a:rPr lang="ru-RU" sz="280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деятельности, в том числе экспериментальной и инновационной</a:t>
            </a:r>
            <a:endParaRPr lang="ru-RU" sz="280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4428532"/>
              </p:ext>
            </p:extLst>
          </p:nvPr>
        </p:nvGraphicFramePr>
        <p:xfrm>
          <a:off x="323379" y="1772816"/>
          <a:ext cx="8713118" cy="4968553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317458"/>
                <a:gridCol w="2378508"/>
                <a:gridCol w="5017152"/>
              </a:tblGrid>
              <a:tr h="496856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93711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b="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15.02.2022</a:t>
                      </a:r>
                      <a:endParaRPr lang="ru-RU" sz="2000" b="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Открытый урок по математике «Связь между суммой и слагаемыми»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93711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b="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23.03.2023</a:t>
                      </a:r>
                      <a:endParaRPr lang="ru-RU" sz="2000" b="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Открытый урок по литературному чтению: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Э.Э Мошковская «Я маму мою обидел»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93711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b="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25.04.2024</a:t>
                      </a:r>
                      <a:endParaRPr lang="ru-RU" sz="2000" b="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Открытое занятие по курсу внеурочной деятельности «В мире профессий»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90564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b="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20.02.2025</a:t>
                      </a:r>
                      <a:endParaRPr lang="ru-RU" sz="2000" b="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МОУ «СОШ №11»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Открытый урок по русскому языку «Обобщение знаний по теме «Местоимение»»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968788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5506274"/>
              </p:ext>
            </p:extLst>
          </p:nvPr>
        </p:nvGraphicFramePr>
        <p:xfrm>
          <a:off x="107504" y="476672"/>
          <a:ext cx="9036496" cy="7446631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440160"/>
                <a:gridCol w="2119320"/>
                <a:gridCol w="2105131"/>
                <a:gridCol w="3371885"/>
              </a:tblGrid>
              <a:tr h="908409"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проведения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62660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08.04.2025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Школьный педагогический совет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МОУ «СОШ №11»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Выступление с докладом : «Организация 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профориентационной работы с младшими школьниками»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566">
                <a:tc>
                  <a:txBody>
                    <a:bodyPr vert="horz" wrap="square"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smtClean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09.10.2025</a:t>
                      </a:r>
                      <a:endParaRPr lang="ru-RU" sz="200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smtClean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Городской семинар «Кладовая идей: лучшие практики и методические находки для начальной школы»</a:t>
                      </a:r>
                      <a:endParaRPr lang="ru-RU" sz="200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smtClean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 «Информационно- методический центр»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smtClean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2000" smtClean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smtClean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Выступление на тему: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smtClean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«Лэпбук – современное средство обучения учащихся младшего школьного возраста»</a:t>
                      </a:r>
                      <a:endParaRPr lang="ru-RU" sz="2000" smtClean="0"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71022"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26.01.2026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Республиканская конференция «Ленинград. Блокада. Память»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ГБУ ДПО РМ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«ЦНППМ «ПЕДАГОГ 13.РУ»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Проведение мастер- класса на тему: «Работа в начальной школе по теме: «Блокада Ленинграда»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046306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83" y="159547"/>
            <a:ext cx="4368809" cy="65761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7" y="139700"/>
            <a:ext cx="4335993" cy="661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2870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431" y="2764781"/>
            <a:ext cx="2808657" cy="405901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4394" b="3978"/>
          <a:stretch>
            <a:fillRect/>
          </a:stretch>
        </p:blipFill>
        <p:spPr>
          <a:xfrm>
            <a:off x="0" y="0"/>
            <a:ext cx="3244120" cy="45811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t="4546" b="6055"/>
          <a:stretch>
            <a:fillRect/>
          </a:stretch>
        </p:blipFill>
        <p:spPr>
          <a:xfrm>
            <a:off x="3287718" y="1484784"/>
            <a:ext cx="3084238" cy="43924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 bwMode="auto">
          <a:xfrm>
            <a:off x="3419872" y="3356992"/>
            <a:ext cx="2894559" cy="36004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/>
          </a:lstStyle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</a:pPr>
            <a:endParaRPr kumimoji="0" lang="ru-RU" sz="1800" b="0" i="0" u="none" strike="noStrike" cap="none" normalizeH="0" baseline="0" smtClean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973866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0"/>
            <a:ext cx="7789862" cy="1868488"/>
          </a:xfrm>
        </p:spPr>
        <p:txBody>
          <a:bodyPr/>
          <a:lstStyle>
            <a:defPPr/>
          </a:lstStyle>
          <a:p>
            <a:pPr/>
            <a:r>
              <a:rPr lang="ru-RU" sz="32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Активное участие в работе методических объединений </a:t>
            </a:r>
            <a:r>
              <a:rPr lang="ru-RU" sz="320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педагогических работников организаций разных уровней</a:t>
            </a:r>
            <a:endParaRPr lang="ru-RU" sz="320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9115232"/>
              </p:ext>
            </p:extLst>
          </p:nvPr>
        </p:nvGraphicFramePr>
        <p:xfrm>
          <a:off x="323528" y="1772816"/>
          <a:ext cx="8635403" cy="4898655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279537"/>
                <a:gridCol w="2401127"/>
                <a:gridCol w="4954739"/>
              </a:tblGrid>
              <a:tr h="792834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деятельности методического объединения</a:t>
                      </a:r>
                      <a:endParaRPr lang="ru-RU" sz="16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участия</a:t>
                      </a:r>
                      <a:endParaRPr lang="ru-RU" sz="16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57113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29.03.2022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</a:t>
                      </a: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школьного методического </a:t>
                      </a: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объединения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с докладом : «</a:t>
                      </a: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Опыт по созданию совместной, продуктивной и творческой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деятельности»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792834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06.11.2023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школьного  </a:t>
                      </a: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методического объединения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с докладом : «</a:t>
                      </a: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проектной деятельности в начальной школе».</a:t>
                      </a:r>
                    </a:p>
                  </a:txBody>
                  <a:tcPr marL="68580" marR="68580" marT="0" marB="0"/>
                </a:tc>
              </a:tr>
              <a:tr h="792834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05.12.2025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школьного </a:t>
                      </a: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методического объединения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с докладом : «</a:t>
                      </a: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функциональной грамотности в начальной школе»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4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29.01.2026</a:t>
                      </a:r>
                      <a:endParaRPr lang="ru-RU" sz="16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конкурс проектов и учебно-исследовательских работ «Ярмарка идей»</a:t>
                      </a:r>
                      <a:endParaRPr lang="ru-RU" sz="16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Член жюри</a:t>
                      </a:r>
                      <a:endParaRPr lang="ru-RU" sz="16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54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17.01.2026</a:t>
                      </a:r>
                      <a:endParaRPr lang="ru-RU" sz="16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центр </a:t>
                      </a:r>
                    </a:p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ПедагогиУм</a:t>
                      </a:r>
                      <a:endParaRPr lang="ru-RU" sz="16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6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 конкурсных мероприятий</a:t>
                      </a:r>
                      <a:endParaRPr lang="ru-RU" sz="16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85749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181" y="70048"/>
            <a:ext cx="4668632" cy="659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29601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4" y="139700"/>
            <a:ext cx="2822747" cy="390699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404" y="2564904"/>
            <a:ext cx="2782738" cy="39330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431" y="956689"/>
            <a:ext cx="2929876" cy="414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30314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0"/>
            <a:ext cx="7789862" cy="1868488"/>
          </a:xfrm>
        </p:spPr>
        <p:txBody>
          <a:bodyPr/>
          <a:lstStyle>
            <a:defPPr/>
          </a:lstStyle>
          <a:p>
            <a:pPr/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Активное участие в разработке программно-методического сопровождения образовательного процесса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76872"/>
            <a:ext cx="2366686" cy="3661798"/>
          </a:xfr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699792" y="1598080"/>
            <a:ext cx="3601961" cy="254278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6576" y="4213816"/>
            <a:ext cx="3565177" cy="2508956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139" y="2276872"/>
            <a:ext cx="2448272" cy="366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56025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7789862" cy="1268760"/>
          </a:xfrm>
        </p:spPr>
        <p:txBody>
          <a:bodyPr/>
          <a:lstStyle>
            <a:defPPr/>
          </a:lstStyle>
          <a:p>
            <a:pPr/>
            <a:r>
              <a:rPr lang="ru-RU" sz="36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Активное участие в профессиональных конкурсах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632146"/>
              </p:ext>
            </p:extLst>
          </p:nvPr>
        </p:nvGraphicFramePr>
        <p:xfrm>
          <a:off x="395536" y="1772816"/>
          <a:ext cx="8568952" cy="4703958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295659"/>
                <a:gridCol w="4856409"/>
                <a:gridCol w="2416884"/>
              </a:tblGrid>
              <a:tr h="215735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Название конкурса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Достижение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350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02.03.2021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en-US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Всероссийский конкурс педагогических идей «Педагогика- ключ к открытиям»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350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30.03.2022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 конкурс «Ярмарка учебно-методических инноваций»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350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15.06.2024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Республиканский конкурс «Новое в образовании-2024»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5352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12.02.2026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en-US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Международный конкурс педагогических идей «Педагог </a:t>
                      </a:r>
                      <a:r>
                        <a:rPr lang="en-US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XXI</a:t>
                      </a: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века: современные подходы к профессиональной деятельности»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676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16.02.2026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Всероссийский педагогический фестиваль развития культурно-досуговой деятельности в образовательных учреждениях «Культурный фонд»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676"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19.02.2026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Международная конференция «Педагогика и психология»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>
                      <a:defPPr/>
                    </a:lstStyle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4769429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01" y="151256"/>
            <a:ext cx="2232247" cy="3041628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" t="1825" r="1788" b="7105"/>
          <a:stretch>
            <a:fillRect/>
          </a:stretch>
        </p:blipFill>
        <p:spPr bwMode="auto">
          <a:xfrm>
            <a:off x="2691140" y="151256"/>
            <a:ext cx="3744416" cy="2873119"/>
          </a:xfrm>
          <a:prstGeom prst="rect">
            <a:avLst/>
          </a:prstGeom>
          <a:noFill/>
          <a:ln w="9525">
            <a:noFill/>
            <a:rou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51256"/>
            <a:ext cx="2232247" cy="3041627"/>
          </a:xfrm>
          <a:prstGeom prst="rect">
            <a:avLst/>
          </a:prstGeom>
        </p:spPr>
      </p:pic>
      <p:pic>
        <p:nvPicPr>
          <p:cNvPr id="7" name="Объект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01" y="3312256"/>
            <a:ext cx="2236944" cy="3456385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904" y="3287716"/>
            <a:ext cx="2515851" cy="34809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555" y="3284984"/>
            <a:ext cx="2232247" cy="348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18556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640762" cy="1074738"/>
          </a:xfrm>
        </p:spPr>
        <p:txBody>
          <a:bodyPr/>
          <a:lstStyle>
            <a:defPPr/>
          </a:lstStyle>
          <a:p>
            <a:pPr/>
            <a:r>
              <a:rPr lang="ru-RU" altLang="ru-RU" sz="2800" smtClean="0">
                <a:solidFill>
                  <a:srgbClr val="262699"/>
                </a:solidFill>
                <a:latin typeface="Times New Roman" pitchFamily="18" charset="0"/>
                <a:cs typeface="Times New Roman" panose="02020603050405020304" pitchFamily="18" charset="0"/>
              </a:rPr>
              <a:t>Положительные результаты освоения обучающимися образовательных программ по итогам внешнего мониторинга системы образования</a:t>
            </a:r>
          </a:p>
        </p:txBody>
      </p:sp>
      <p:pic>
        <p:nvPicPr>
          <p:cNvPr id="1026" name="Picture 2" descr="G:\Scan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771800" y="1700808"/>
            <a:ext cx="3474918" cy="4968552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264" y="0"/>
            <a:ext cx="7789862" cy="1868488"/>
          </a:xfrm>
        </p:spPr>
        <p:txBody>
          <a:bodyPr/>
          <a:lstStyle>
            <a:defPPr/>
          </a:lstStyle>
          <a:p>
            <a:pPr/>
            <a:r>
              <a:rPr lang="ru-RU" sz="280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Выявление развития у обучающихся способностей к научной, творческой деятельности, участие в олимпиадах, конкурсах</a:t>
            </a:r>
            <a:endParaRPr lang="ru-RU" sz="280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1701" r="5201" b="1701"/>
          <a:stretch>
            <a:fillRect/>
          </a:stretch>
        </p:blipFill>
        <p:spPr>
          <a:xfrm>
            <a:off x="5220072" y="1849435"/>
            <a:ext cx="3384376" cy="4865041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64" y="1839207"/>
            <a:ext cx="3459688" cy="4890418"/>
          </a:xfrm>
        </p:spPr>
      </p:pic>
    </p:spTree>
    <p:extLst>
      <p:ext uri="{BB962C8B-B14F-4D97-AF65-F5344CB8AC3E}">
        <p14:creationId xmlns:p14="http://schemas.microsoft.com/office/powerpoint/2010/main" val="4006096637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9700"/>
            <a:ext cx="4320479" cy="660166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9965"/>
            <a:ext cx="4381376" cy="659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2723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42028"/>
            <a:ext cx="4110783" cy="6283316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296" y="242028"/>
            <a:ext cx="4145681" cy="628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09583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marL="0" indent="0">
              <a:buNone/>
            </a:pPr>
            <a:endParaRPr lang="ru-RU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3" y="0"/>
            <a:ext cx="4934519" cy="3789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580" y="3212976"/>
            <a:ext cx="5245389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58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286" y="10833"/>
            <a:ext cx="4777446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962"/>
            <a:ext cx="43462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12049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1_Тема Office">
  <a:themeElements>
    <a:clrScheme name="Друг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262699"/>
      </a:hlink>
      <a:folHlink>
        <a:srgbClr val="B2B2B2"/>
      </a:folHlink>
    </a:clrScheme>
    <a:fontScheme name="Тема Office">
      <a:majorFont>
        <a:latin typeface="Arial"/>
        <a:ea typeface="Arial"/>
        <a:cs typeface="Lucida Sans Unicode"/>
      </a:majorFont>
      <a:minorFont>
        <a:latin typeface="Arial"/>
        <a:ea typeface="Arial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25</Paragraphs>
  <Slides>33</Slides>
  <Notes>1</Notes>
  <TotalTime>7568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baseType="lpstr" size="39">
      <vt:lpstr>Arial</vt:lpstr>
      <vt:lpstr>Lucida Sans Unicode</vt:lpstr>
      <vt:lpstr>Times New Roman</vt:lpstr>
      <vt:lpstr>Calibri</vt:lpstr>
      <vt:lpstr>MS Gothic</vt:lpstr>
      <vt:lpstr>1_Тема Office</vt:lpstr>
      <vt:lpstr>Министерство образования РМПортфолио Атяшкиной Веры Евгеньевны, учителя начальных классовМОУ «Средняя общеобразовательная школа №11» г.о.Саранск </vt:lpstr>
      <vt:lpstr>Положительная результаты освоения обучающимися образовательных программ по итогам мониторингов, проводимых организацией</vt:lpstr>
      <vt:lpstr>PowerPoint Presentation</vt:lpstr>
      <vt:lpstr>Положительные результаты освоения обучающимися образовательных программ по итогам внешнего мониторинга системы образования</vt:lpstr>
      <vt:lpstr>Выявление развития у обучающихся способностей к научной, творческой деятельности, участие в олимпиадах, конкурсах</vt:lpstr>
      <vt:lpstr>PowerPoint Presentation</vt:lpstr>
      <vt:lpstr>PowerPoint Presentation</vt:lpstr>
      <vt:lpstr>PowerPoint Presentation</vt:lpstr>
      <vt:lpstr>PowerPoint Presentation</vt:lpstr>
      <vt:lpstr>Муниципальный уровень</vt:lpstr>
      <vt:lpstr>PowerPoint Presentation</vt:lpstr>
      <vt:lpstr>PowerPoint Presentation</vt:lpstr>
      <vt:lpstr>PowerPoint Presentation</vt:lpstr>
      <vt:lpstr>PowerPoint Presentation</vt:lpstr>
      <vt:lpstr>Республиканский уровень</vt:lpstr>
      <vt:lpstr>PowerPoint Presentation</vt:lpstr>
      <vt:lpstr>PowerPoint Presentation</vt:lpstr>
      <vt:lpstr>PowerPoint Presentation</vt:lpstr>
      <vt:lpstr>Всероссийский уровень</vt:lpstr>
      <vt:lpstr>PowerPoint Presentation</vt:lpstr>
      <vt:lpstr>PowerPoint Presentation</vt:lpstr>
      <vt:lpstr>PowerPoint Presentation</vt:lpstr>
      <vt:lpstr>Личный вклад в повышение качества образования, совершенствование методов обучения и воспитания</vt:lpstr>
      <vt:lpstr>PowerPoint Presentation</vt:lpstr>
      <vt:lpstr>Транслирование в педагогических коллективах опыта практических результатов своей профессиональной деятельности, в том числе экспериментальной и инновационной</vt:lpstr>
      <vt:lpstr>PowerPoint Presentation</vt:lpstr>
      <vt:lpstr>PowerPoint Presentation</vt:lpstr>
      <vt:lpstr>PowerPoint Presentation</vt:lpstr>
      <vt:lpstr>Активное участие в работе методических объединений педагогических работников организаций разных уровней</vt:lpstr>
      <vt:lpstr>PowerPoint Presentation</vt:lpstr>
      <vt:lpstr>Активное участие в разработке программно-методического сопровождения образовательного процесса</vt:lpstr>
      <vt:lpstr>Активное участие в профессиональных конкурсах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Роль ПНПО в развитии (модернизации) образования страны</dc:title>
  <dc:creator>User User</dc:creator>
  <cp:lastModifiedBy>Алексей</cp:lastModifiedBy>
  <cp:revision>425</cp:revision>
  <cp:lastPrinted>1601-01-01T00:00:00.000</cp:lastPrinted>
  <dcterms:created xsi:type="dcterms:W3CDTF">2010-08-04T11:06:49Z</dcterms:created>
  <dcterms:modified xsi:type="dcterms:W3CDTF">2026-02-26T18:37:04Z</dcterms:modified>
</cp:coreProperties>
</file>